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2"/>
    <p:sldId id="257" r:id="rId63"/>
    <p:sldId id="258" r:id="rId64"/>
    <p:sldId id="259" r:id="rId65"/>
    <p:sldId id="260" r:id="rId66"/>
    <p:sldId id="261" r:id="rId67"/>
    <p:sldId id="262" r:id="rId68"/>
    <p:sldId id="263" r:id="rId69"/>
    <p:sldId id="264" r:id="rId70"/>
    <p:sldId id="265" r:id="rId71"/>
    <p:sldId id="266" r:id="rId72"/>
    <p:sldId id="267" r:id="rId73"/>
    <p:sldId id="268" r:id="rId74"/>
    <p:sldId id="269" r:id="rId75"/>
    <p:sldId id="270" r:id="rId76"/>
    <p:sldId id="271" r:id="rId77"/>
    <p:sldId id="272" r:id="rId78"/>
    <p:sldId id="273" r:id="rId79"/>
    <p:sldId id="274" r:id="rId80"/>
    <p:sldId id="275" r:id="rId81"/>
    <p:sldId id="276" r:id="rId82"/>
    <p:sldId id="277" r:id="rId83"/>
    <p:sldId id="278" r:id="rId84"/>
    <p:sldId id="279" r:id="rId85"/>
    <p:sldId id="280" r:id="rId86"/>
    <p:sldId id="281" r:id="rId87"/>
    <p:sldId id="282" r:id="rId88"/>
    <p:sldId id="283" r:id="rId89"/>
    <p:sldId id="284" r:id="rId90"/>
    <p:sldId id="285" r:id="rId91"/>
    <p:sldId id="286" r:id="rId92"/>
    <p:sldId id="287" r:id="rId93"/>
    <p:sldId id="288" r:id="rId94"/>
    <p:sldId id="289" r:id="rId95"/>
    <p:sldId id="290" r:id="rId96"/>
    <p:sldId id="291" r:id="rId97"/>
    <p:sldId id="292" r:id="rId98"/>
    <p:sldId id="293" r:id="rId99"/>
    <p:sldId id="294" r:id="rId10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M Sans" charset="1" panose="00000000000000000000"/>
      <p:regular r:id="rId10"/>
    </p:embeddedFont>
    <p:embeddedFont>
      <p:font typeface="DM Sans Bold" charset="1" panose="00000000000000000000"/>
      <p:regular r:id="rId11"/>
    </p:embeddedFont>
    <p:embeddedFont>
      <p:font typeface="DM Sans Italics" charset="1" panose="00000000000000000000"/>
      <p:regular r:id="rId12"/>
    </p:embeddedFont>
    <p:embeddedFont>
      <p:font typeface="DM Sans Bold Italics" charset="1" panose="00000000000000000000"/>
      <p:regular r:id="rId13"/>
    </p:embeddedFont>
    <p:embeddedFont>
      <p:font typeface="Public Sans" charset="1" panose="00000000000000000000"/>
      <p:regular r:id="rId14"/>
    </p:embeddedFont>
    <p:embeddedFont>
      <p:font typeface="Public Sans Bold" charset="1" panose="00000000000000000000"/>
      <p:regular r:id="rId15"/>
    </p:embeddedFont>
    <p:embeddedFont>
      <p:font typeface="Public Sans Italics" charset="1" panose="00000000000000000000"/>
      <p:regular r:id="rId16"/>
    </p:embeddedFont>
    <p:embeddedFont>
      <p:font typeface="Public Sans Bold Italics" charset="1" panose="00000000000000000000"/>
      <p:regular r:id="rId17"/>
    </p:embeddedFont>
    <p:embeddedFont>
      <p:font typeface="Lexend Deca" charset="1" panose="00000000000000000000"/>
      <p:regular r:id="rId18"/>
    </p:embeddedFont>
    <p:embeddedFont>
      <p:font typeface="Arsenal" charset="1" panose="00000500000000000000"/>
      <p:regular r:id="rId19"/>
    </p:embeddedFont>
    <p:embeddedFont>
      <p:font typeface="Arsenal Bold" charset="1" panose="00000800000000000000"/>
      <p:regular r:id="rId20"/>
    </p:embeddedFont>
    <p:embeddedFont>
      <p:font typeface="Arsenal Italics" charset="1" panose="00000500000000000000"/>
      <p:regular r:id="rId21"/>
    </p:embeddedFont>
    <p:embeddedFont>
      <p:font typeface="Arsenal Bold Italics" charset="1" panose="00000800000000000000"/>
      <p:regular r:id="rId22"/>
    </p:embeddedFont>
    <p:embeddedFont>
      <p:font typeface="Montserrat Semi-Bold" charset="1" panose="00000700000000000000"/>
      <p:regular r:id="rId23"/>
    </p:embeddedFont>
    <p:embeddedFont>
      <p:font typeface="Montserrat Semi-Bold Bold" charset="1" panose="00000800000000000000"/>
      <p:regular r:id="rId24"/>
    </p:embeddedFont>
    <p:embeddedFont>
      <p:font typeface="Montserrat Semi-Bold Italics" charset="1" panose="00000700000000000000"/>
      <p:regular r:id="rId25"/>
    </p:embeddedFont>
    <p:embeddedFont>
      <p:font typeface="Montserrat Semi-Bold Bold Italics" charset="1" panose="00000800000000000000"/>
      <p:regular r:id="rId26"/>
    </p:embeddedFont>
    <p:embeddedFont>
      <p:font typeface="Montserrat" charset="1" panose="00000500000000000000"/>
      <p:regular r:id="rId27"/>
    </p:embeddedFont>
    <p:embeddedFont>
      <p:font typeface="Montserrat Bold" charset="1" panose="00000600000000000000"/>
      <p:regular r:id="rId28"/>
    </p:embeddedFont>
    <p:embeddedFont>
      <p:font typeface="Montserrat Italics" charset="1" panose="00000500000000000000"/>
      <p:regular r:id="rId29"/>
    </p:embeddedFont>
    <p:embeddedFont>
      <p:font typeface="Montserrat Bold Italics" charset="1" panose="00000600000000000000"/>
      <p:regular r:id="rId30"/>
    </p:embeddedFont>
    <p:embeddedFont>
      <p:font typeface="Open Sauce" charset="1" panose="00000500000000000000"/>
      <p:regular r:id="rId31"/>
    </p:embeddedFont>
    <p:embeddedFont>
      <p:font typeface="Open Sauce Bold" charset="1" panose="00000800000000000000"/>
      <p:regular r:id="rId32"/>
    </p:embeddedFont>
    <p:embeddedFont>
      <p:font typeface="Open Sauce Italics" charset="1" panose="00000500000000000000"/>
      <p:regular r:id="rId33"/>
    </p:embeddedFont>
    <p:embeddedFont>
      <p:font typeface="Open Sauce Bold Italics" charset="1" panose="00000800000000000000"/>
      <p:regular r:id="rId34"/>
    </p:embeddedFont>
    <p:embeddedFont>
      <p:font typeface="Noto Serif Display ExtraCondensed Bold" charset="1" panose="02020806080505020204"/>
      <p:regular r:id="rId35"/>
    </p:embeddedFont>
    <p:embeddedFont>
      <p:font typeface="Noto Serif Display ExtraCondensed Bold Bold" charset="1" panose="02020A06080505020204"/>
      <p:regular r:id="rId36"/>
    </p:embeddedFont>
    <p:embeddedFont>
      <p:font typeface="Noto Serif Display ExtraCondensed Bold Italics" charset="1" panose="02020806080505090204"/>
      <p:regular r:id="rId37"/>
    </p:embeddedFont>
    <p:embeddedFont>
      <p:font typeface="Noto Serif Display ExtraCondensed Bold Bold Italics" charset="1" panose="02020A06080505090204"/>
      <p:regular r:id="rId38"/>
    </p:embeddedFont>
    <p:embeddedFont>
      <p:font typeface="Poppins" charset="1" panose="00000500000000000000"/>
      <p:regular r:id="rId39"/>
    </p:embeddedFont>
    <p:embeddedFont>
      <p:font typeface="Poppins Bold" charset="1" panose="00000800000000000000"/>
      <p:regular r:id="rId40"/>
    </p:embeddedFont>
    <p:embeddedFont>
      <p:font typeface="Poppins Italics" charset="1" panose="00000500000000000000"/>
      <p:regular r:id="rId41"/>
    </p:embeddedFont>
    <p:embeddedFont>
      <p:font typeface="Poppins Bold Italics" charset="1" panose="00000800000000000000"/>
      <p:regular r:id="rId42"/>
    </p:embeddedFont>
    <p:embeddedFont>
      <p:font typeface="Public Sans Bold" charset="1" panose="00000000000000000000"/>
      <p:regular r:id="rId43"/>
    </p:embeddedFont>
    <p:embeddedFont>
      <p:font typeface="Public Sans Bold Bold" charset="1" panose="00000000000000000000"/>
      <p:regular r:id="rId44"/>
    </p:embeddedFont>
    <p:embeddedFont>
      <p:font typeface="Public Sans Bold Italics" charset="1" panose="00000000000000000000"/>
      <p:regular r:id="rId45"/>
    </p:embeddedFont>
    <p:embeddedFont>
      <p:font typeface="Public Sans Bold Bold Italics" charset="1" panose="00000000000000000000"/>
      <p:regular r:id="rId46"/>
    </p:embeddedFont>
    <p:embeddedFont>
      <p:font typeface="Canva Sans" charset="1" panose="020B0503030501040103"/>
      <p:regular r:id="rId47"/>
    </p:embeddedFont>
    <p:embeddedFont>
      <p:font typeface="Canva Sans Bold" charset="1" panose="020B0803030501040103"/>
      <p:regular r:id="rId48"/>
    </p:embeddedFont>
    <p:embeddedFont>
      <p:font typeface="Canva Sans Italics" charset="1" panose="020B0503030501040103"/>
      <p:regular r:id="rId49"/>
    </p:embeddedFont>
    <p:embeddedFont>
      <p:font typeface="Canva Sans Bold Italics" charset="1" panose="020B0803030501040103"/>
      <p:regular r:id="rId50"/>
    </p:embeddedFont>
    <p:embeddedFont>
      <p:font typeface="Futura" charset="1" panose="020B0502020204020303"/>
      <p:regular r:id="rId51"/>
    </p:embeddedFont>
    <p:embeddedFont>
      <p:font typeface="Futura Bold" charset="1" panose="020B0802020204020204"/>
      <p:regular r:id="rId52"/>
    </p:embeddedFont>
    <p:embeddedFont>
      <p:font typeface="Futura Italics" charset="1" panose="020B0502020204090303"/>
      <p:regular r:id="rId53"/>
    </p:embeddedFont>
    <p:embeddedFont>
      <p:font typeface="Futura Bold Italics" charset="1" panose="020B0802020204090204"/>
      <p:regular r:id="rId54"/>
    </p:embeddedFont>
    <p:embeddedFont>
      <p:font typeface="Futura Light" charset="1" panose="020B0402020204020303"/>
      <p:regular r:id="rId55"/>
    </p:embeddedFont>
    <p:embeddedFont>
      <p:font typeface="Futura Light Italics" charset="1" panose="020B0402020204090303"/>
      <p:regular r:id="rId56"/>
    </p:embeddedFont>
    <p:embeddedFont>
      <p:font typeface="Futura Medium" charset="1" panose="020B0502020204020303"/>
      <p:regular r:id="rId57"/>
    </p:embeddedFont>
    <p:embeddedFont>
      <p:font typeface="Futura Medium Italics" charset="1" panose="020B0502020204090303"/>
      <p:regular r:id="rId58"/>
    </p:embeddedFont>
    <p:embeddedFont>
      <p:font typeface="Futura Ultra-Bold" charset="1" panose="020B0702020204020203"/>
      <p:regular r:id="rId59"/>
    </p:embeddedFont>
    <p:embeddedFont>
      <p:font typeface="Futura Ultra-Bold Italics" charset="1" panose="020B0702020204090203"/>
      <p:regular r:id="rId60"/>
    </p:embeddedFont>
    <p:embeddedFont>
      <p:font typeface="Futura Heavy" charset="1" panose="020B0A04090204070B04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39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slides/slide1.xml" Type="http://schemas.openxmlformats.org/officeDocument/2006/relationships/slide"/><Relationship Id="rId63" Target="slides/slide2.xml" Type="http://schemas.openxmlformats.org/officeDocument/2006/relationships/slide"/><Relationship Id="rId64" Target="slides/slide3.xml" Type="http://schemas.openxmlformats.org/officeDocument/2006/relationships/slide"/><Relationship Id="rId65" Target="slides/slide4.xml" Type="http://schemas.openxmlformats.org/officeDocument/2006/relationships/slide"/><Relationship Id="rId66" Target="slides/slide5.xml" Type="http://schemas.openxmlformats.org/officeDocument/2006/relationships/slide"/><Relationship Id="rId67" Target="slides/slide6.xml" Type="http://schemas.openxmlformats.org/officeDocument/2006/relationships/slide"/><Relationship Id="rId68" Target="slides/slide7.xml" Type="http://schemas.openxmlformats.org/officeDocument/2006/relationships/slide"/><Relationship Id="rId69" Target="slides/slide8.xml" Type="http://schemas.openxmlformats.org/officeDocument/2006/relationships/slide"/><Relationship Id="rId7" Target="fonts/font7.fntdata" Type="http://schemas.openxmlformats.org/officeDocument/2006/relationships/font"/><Relationship Id="rId70" Target="slides/slide9.xml" Type="http://schemas.openxmlformats.org/officeDocument/2006/relationships/slide"/><Relationship Id="rId71" Target="slides/slide10.xml" Type="http://schemas.openxmlformats.org/officeDocument/2006/relationships/slide"/><Relationship Id="rId72" Target="slides/slide11.xml" Type="http://schemas.openxmlformats.org/officeDocument/2006/relationships/slide"/><Relationship Id="rId73" Target="slides/slide12.xml" Type="http://schemas.openxmlformats.org/officeDocument/2006/relationships/slide"/><Relationship Id="rId74" Target="slides/slide13.xml" Type="http://schemas.openxmlformats.org/officeDocument/2006/relationships/slide"/><Relationship Id="rId75" Target="slides/slide14.xml" Type="http://schemas.openxmlformats.org/officeDocument/2006/relationships/slide"/><Relationship Id="rId76" Target="slides/slide15.xml" Type="http://schemas.openxmlformats.org/officeDocument/2006/relationships/slide"/><Relationship Id="rId77" Target="slides/slide16.xml" Type="http://schemas.openxmlformats.org/officeDocument/2006/relationships/slide"/><Relationship Id="rId78" Target="slides/slide17.xml" Type="http://schemas.openxmlformats.org/officeDocument/2006/relationships/slide"/><Relationship Id="rId79" Target="slides/slide18.xml" Type="http://schemas.openxmlformats.org/officeDocument/2006/relationships/slide"/><Relationship Id="rId8" Target="fonts/font8.fntdata" Type="http://schemas.openxmlformats.org/officeDocument/2006/relationships/font"/><Relationship Id="rId80" Target="slides/slide19.xml" Type="http://schemas.openxmlformats.org/officeDocument/2006/relationships/slide"/><Relationship Id="rId81" Target="slides/slide20.xml" Type="http://schemas.openxmlformats.org/officeDocument/2006/relationships/slide"/><Relationship Id="rId82" Target="slides/slide21.xml" Type="http://schemas.openxmlformats.org/officeDocument/2006/relationships/slide"/><Relationship Id="rId83" Target="slides/slide22.xml" Type="http://schemas.openxmlformats.org/officeDocument/2006/relationships/slide"/><Relationship Id="rId84" Target="slides/slide23.xml" Type="http://schemas.openxmlformats.org/officeDocument/2006/relationships/slide"/><Relationship Id="rId85" Target="slides/slide24.xml" Type="http://schemas.openxmlformats.org/officeDocument/2006/relationships/slide"/><Relationship Id="rId86" Target="slides/slide25.xml" Type="http://schemas.openxmlformats.org/officeDocument/2006/relationships/slide"/><Relationship Id="rId87" Target="slides/slide26.xml" Type="http://schemas.openxmlformats.org/officeDocument/2006/relationships/slide"/><Relationship Id="rId88" Target="slides/slide27.xml" Type="http://schemas.openxmlformats.org/officeDocument/2006/relationships/slide"/><Relationship Id="rId89" Target="slides/slide28.xml" Type="http://schemas.openxmlformats.org/officeDocument/2006/relationships/slide"/><Relationship Id="rId9" Target="fonts/font9.fntdata" Type="http://schemas.openxmlformats.org/officeDocument/2006/relationships/font"/><Relationship Id="rId90" Target="slides/slide29.xml" Type="http://schemas.openxmlformats.org/officeDocument/2006/relationships/slide"/><Relationship Id="rId91" Target="slides/slide30.xml" Type="http://schemas.openxmlformats.org/officeDocument/2006/relationships/slide"/><Relationship Id="rId92" Target="slides/slide31.xml" Type="http://schemas.openxmlformats.org/officeDocument/2006/relationships/slide"/><Relationship Id="rId93" Target="slides/slide32.xml" Type="http://schemas.openxmlformats.org/officeDocument/2006/relationships/slide"/><Relationship Id="rId94" Target="slides/slide33.xml" Type="http://schemas.openxmlformats.org/officeDocument/2006/relationships/slide"/><Relationship Id="rId95" Target="slides/slide34.xml" Type="http://schemas.openxmlformats.org/officeDocument/2006/relationships/slide"/><Relationship Id="rId96" Target="slides/slide35.xml" Type="http://schemas.openxmlformats.org/officeDocument/2006/relationships/slide"/><Relationship Id="rId97" Target="slides/slide36.xml" Type="http://schemas.openxmlformats.org/officeDocument/2006/relationships/slide"/><Relationship Id="rId98" Target="slides/slide37.xml" Type="http://schemas.openxmlformats.org/officeDocument/2006/relationships/slide"/><Relationship Id="rId99" Target="slides/slide38.xml" Type="http://schemas.openxmlformats.org/officeDocument/2006/relationships/slide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VAFetXmRMs0.mp4" Type="http://schemas.openxmlformats.org/officeDocument/2006/relationships/video"/><Relationship Id="rId4" Target="../media/VAFetXmRMs0.mp4" Type="http://schemas.microsoft.com/office/2007/relationships/media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gif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Relationship Id="rId5" Target="../media/image51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2262073"/>
            <a:ext cx="11810062" cy="5681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838"/>
              </a:lnSpc>
            </a:pPr>
            <a:r>
              <a:rPr lang="en-US" sz="10356">
                <a:solidFill>
                  <a:srgbClr val="C25F3E"/>
                </a:solidFill>
                <a:latin typeface="DM Sans Bold"/>
              </a:rPr>
              <a:t>VOICE OF THE</a:t>
            </a:r>
          </a:p>
          <a:p>
            <a:pPr>
              <a:lnSpc>
                <a:spcPts val="2469"/>
              </a:lnSpc>
            </a:pPr>
          </a:p>
          <a:p>
            <a:pPr>
              <a:lnSpc>
                <a:spcPts val="9838"/>
              </a:lnSpc>
            </a:pPr>
            <a:r>
              <a:rPr lang="en-US" sz="10356">
                <a:solidFill>
                  <a:srgbClr val="C25F3E"/>
                </a:solidFill>
                <a:latin typeface="DM Sans Bold"/>
              </a:rPr>
              <a:t>POLICYGENIUS</a:t>
            </a:r>
          </a:p>
          <a:p>
            <a:pPr>
              <a:lnSpc>
                <a:spcPts val="2469"/>
              </a:lnSpc>
            </a:pPr>
            <a:r>
              <a:rPr lang="en-US" sz="2599">
                <a:solidFill>
                  <a:srgbClr val="C25F3E"/>
                </a:solidFill>
                <a:latin typeface="DM Sans Bold"/>
              </a:rPr>
              <a:t> </a:t>
            </a:r>
          </a:p>
          <a:p>
            <a:pPr>
              <a:lnSpc>
                <a:spcPts val="9838"/>
              </a:lnSpc>
            </a:pPr>
            <a:r>
              <a:rPr lang="en-US" sz="10356">
                <a:solidFill>
                  <a:srgbClr val="C25F3E"/>
                </a:solidFill>
                <a:latin typeface="DM Sans Bold"/>
              </a:rPr>
              <a:t>CUSTOMER</a:t>
            </a:r>
          </a:p>
          <a:p>
            <a:pPr>
              <a:lnSpc>
                <a:spcPts val="9838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740891" y="2014423"/>
            <a:ext cx="2518409" cy="44809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1081843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 Bold"/>
              </a:rPr>
              <a:t>Duke MIDS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22482" y="1081843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 Bold"/>
              </a:rPr>
              <a:t>Capstone Symposium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48970" y="7172325"/>
            <a:ext cx="3210330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333333"/>
                </a:solidFill>
                <a:latin typeface="Public Sans Bold"/>
              </a:rPr>
              <a:t>Lexin Lu</a:t>
            </a:r>
          </a:p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333333"/>
                </a:solidFill>
                <a:latin typeface="Public Sans Bold"/>
              </a:rPr>
              <a:t> Michelle Van</a:t>
            </a:r>
          </a:p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333333"/>
                </a:solidFill>
                <a:latin typeface="Public Sans Bold"/>
              </a:rPr>
              <a:t>Godwin Anguzu</a:t>
            </a:r>
          </a:p>
          <a:p>
            <a:pPr algn="r">
              <a:lnSpc>
                <a:spcPts val="4199"/>
              </a:lnSpc>
            </a:pPr>
            <a:r>
              <a:rPr lang="en-US" sz="2999">
                <a:solidFill>
                  <a:srgbClr val="333333"/>
                </a:solidFill>
                <a:latin typeface="Public Sans Bold"/>
              </a:rPr>
              <a:t>Deekshita Saikia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826500"/>
            <a:ext cx="503681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 Bold"/>
              </a:rPr>
              <a:t>March 31,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9936" y="2178312"/>
            <a:ext cx="16259364" cy="6310163"/>
            <a:chOff x="0" y="0"/>
            <a:chExt cx="21679152" cy="841355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1072717" y="0"/>
              <a:ext cx="3433158" cy="1030791"/>
              <a:chOff x="0" y="0"/>
              <a:chExt cx="2199532" cy="660400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11072717" y="248695"/>
              <a:ext cx="3433158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5F5F4"/>
                  </a:solidFill>
                  <a:latin typeface="Public Sans Bold"/>
                </a:rPr>
                <a:t>Overcontact</a:t>
              </a:r>
            </a:p>
          </p:txBody>
        </p:sp>
        <p:grpSp>
          <p:nvGrpSpPr>
            <p:cNvPr name="Group 6" id="6"/>
            <p:cNvGrpSpPr/>
            <p:nvPr/>
          </p:nvGrpSpPr>
          <p:grpSpPr>
            <a:xfrm rot="0">
              <a:off x="19176" y="31705"/>
              <a:ext cx="10901141" cy="1030791"/>
              <a:chOff x="0" y="0"/>
              <a:chExt cx="6984068" cy="6604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0"/>
                <a:ext cx="698406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984068">
                    <a:moveTo>
                      <a:pt x="685960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859608" y="0"/>
                    </a:lnTo>
                    <a:cubicBezTo>
                      <a:pt x="6928188" y="0"/>
                      <a:pt x="6984068" y="55880"/>
                      <a:pt x="6984068" y="124460"/>
                    </a:cubicBezTo>
                    <a:lnTo>
                      <a:pt x="6984068" y="535940"/>
                    </a:lnTo>
                    <a:cubicBezTo>
                      <a:pt x="6984068" y="604520"/>
                      <a:pt x="6928188" y="660400"/>
                      <a:pt x="6859608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13320" y="207420"/>
              <a:ext cx="10725637" cy="606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999">
                  <a:solidFill>
                    <a:srgbClr val="F5F5F4"/>
                  </a:solidFill>
                  <a:latin typeface="Public Sans Bold"/>
                </a:rPr>
                <a:t>Comment</a:t>
              </a:r>
            </a:p>
          </p:txBody>
        </p:sp>
        <p:grpSp>
          <p:nvGrpSpPr>
            <p:cNvPr name="Group 9" id="9"/>
            <p:cNvGrpSpPr/>
            <p:nvPr/>
          </p:nvGrpSpPr>
          <p:grpSpPr>
            <a:xfrm rot="0">
              <a:off x="14656591" y="0"/>
              <a:ext cx="3433158" cy="1030791"/>
              <a:chOff x="0" y="0"/>
              <a:chExt cx="2199532" cy="6604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8226818" y="0"/>
              <a:ext cx="3433158" cy="1030791"/>
              <a:chOff x="0" y="0"/>
              <a:chExt cx="2199532" cy="6604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4641531" y="248695"/>
              <a:ext cx="3433158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5F5F4"/>
                  </a:solidFill>
                  <a:latin typeface="Public Sans Bold"/>
                </a:rPr>
                <a:t>High Quote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8226818" y="248695"/>
              <a:ext cx="3433158" cy="5397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5F5F4"/>
                  </a:solidFill>
                  <a:latin typeface="Public Sans Bold"/>
                </a:rPr>
                <a:t>Slow Process</a:t>
              </a:r>
            </a:p>
          </p:txBody>
        </p:sp>
        <p:grpSp>
          <p:nvGrpSpPr>
            <p:cNvPr name="Group 15" id="15"/>
            <p:cNvGrpSpPr/>
            <p:nvPr/>
          </p:nvGrpSpPr>
          <p:grpSpPr>
            <a:xfrm rot="0">
              <a:off x="11072717" y="1193755"/>
              <a:ext cx="3433158" cy="1030791"/>
              <a:chOff x="0" y="0"/>
              <a:chExt cx="2199532" cy="660400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541647" y="1461500"/>
              <a:ext cx="495300" cy="495300"/>
            </a:xfrm>
            <a:prstGeom prst="rect">
              <a:avLst/>
            </a:prstGeom>
          </p:spPr>
        </p:pic>
        <p:grpSp>
          <p:nvGrpSpPr>
            <p:cNvPr name="Group 18" id="18"/>
            <p:cNvGrpSpPr/>
            <p:nvPr/>
          </p:nvGrpSpPr>
          <p:grpSpPr>
            <a:xfrm rot="0">
              <a:off x="14641531" y="1193755"/>
              <a:ext cx="3433158" cy="1030791"/>
              <a:chOff x="0" y="0"/>
              <a:chExt cx="2199532" cy="6604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18226818" y="1187405"/>
              <a:ext cx="3433158" cy="1030791"/>
              <a:chOff x="0" y="0"/>
              <a:chExt cx="2199532" cy="6604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6392" y="1187405"/>
              <a:ext cx="10901141" cy="1030791"/>
              <a:chOff x="0" y="0"/>
              <a:chExt cx="6984068" cy="6604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0"/>
                <a:ext cx="698406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984068">
                    <a:moveTo>
                      <a:pt x="685960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859608" y="0"/>
                    </a:lnTo>
                    <a:cubicBezTo>
                      <a:pt x="6928188" y="0"/>
                      <a:pt x="6984068" y="55880"/>
                      <a:pt x="6984068" y="124460"/>
                    </a:cubicBezTo>
                    <a:lnTo>
                      <a:pt x="6984068" y="535940"/>
                    </a:lnTo>
                    <a:cubicBezTo>
                      <a:pt x="6984068" y="604520"/>
                      <a:pt x="6928188" y="660400"/>
                      <a:pt x="6859608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101155" y="1445625"/>
              <a:ext cx="10725637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5F5F4"/>
                  </a:solidFill>
                  <a:latin typeface="Public Sans Bold"/>
                </a:rPr>
                <a:t>Stop emailing me after I asked over and over again.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11066325" y="2434096"/>
              <a:ext cx="3433158" cy="1030791"/>
              <a:chOff x="0" y="0"/>
              <a:chExt cx="2199532" cy="660400"/>
            </a:xfrm>
          </p:grpSpPr>
          <p:sp>
            <p:nvSpPr>
              <p:cNvPr name="Freeform 26" id="26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14635138" y="2434096"/>
              <a:ext cx="3433158" cy="1030791"/>
              <a:chOff x="0" y="0"/>
              <a:chExt cx="2199532" cy="660400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pic>
          <p:nvPicPr>
            <p:cNvPr name="Picture 29" id="29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6091283" y="2695491"/>
              <a:ext cx="495300" cy="495300"/>
            </a:xfrm>
            <a:prstGeom prst="rect">
              <a:avLst/>
            </a:prstGeom>
          </p:spPr>
        </p:pic>
        <p:grpSp>
          <p:nvGrpSpPr>
            <p:cNvPr name="Group 30" id="30"/>
            <p:cNvGrpSpPr/>
            <p:nvPr/>
          </p:nvGrpSpPr>
          <p:grpSpPr>
            <a:xfrm rot="0">
              <a:off x="18220426" y="2427746"/>
              <a:ext cx="3433158" cy="1030791"/>
              <a:chOff x="0" y="0"/>
              <a:chExt cx="2199532" cy="660400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32" id="32"/>
            <p:cNvGrpSpPr/>
            <p:nvPr/>
          </p:nvGrpSpPr>
          <p:grpSpPr>
            <a:xfrm rot="0">
              <a:off x="0" y="2427746"/>
              <a:ext cx="10901141" cy="1030791"/>
              <a:chOff x="0" y="0"/>
              <a:chExt cx="6984068" cy="660400"/>
            </a:xfrm>
          </p:grpSpPr>
          <p:sp>
            <p:nvSpPr>
              <p:cNvPr name="Freeform 33" id="33"/>
              <p:cNvSpPr/>
              <p:nvPr/>
            </p:nvSpPr>
            <p:spPr>
              <a:xfrm>
                <a:off x="0" y="0"/>
                <a:ext cx="698406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984068">
                    <a:moveTo>
                      <a:pt x="685960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859608" y="0"/>
                    </a:lnTo>
                    <a:cubicBezTo>
                      <a:pt x="6928188" y="0"/>
                      <a:pt x="6984068" y="55880"/>
                      <a:pt x="6984068" y="124460"/>
                    </a:cubicBezTo>
                    <a:lnTo>
                      <a:pt x="6984068" y="535940"/>
                    </a:lnTo>
                    <a:cubicBezTo>
                      <a:pt x="6984068" y="604520"/>
                      <a:pt x="6928188" y="660400"/>
                      <a:pt x="6859608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94763" y="2685966"/>
              <a:ext cx="10725637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5F5F4"/>
                  </a:solidFill>
                  <a:latin typeface="Public Sans Bold"/>
                </a:rPr>
                <a:t>The price was high. </a:t>
              </a:r>
            </a:p>
          </p:txBody>
        </p:sp>
        <p:grpSp>
          <p:nvGrpSpPr>
            <p:cNvPr name="Group 35" id="35"/>
            <p:cNvGrpSpPr/>
            <p:nvPr/>
          </p:nvGrpSpPr>
          <p:grpSpPr>
            <a:xfrm rot="0">
              <a:off x="11066325" y="3674437"/>
              <a:ext cx="3433158" cy="1030791"/>
              <a:chOff x="0" y="0"/>
              <a:chExt cx="2199532" cy="660400"/>
            </a:xfrm>
          </p:grpSpPr>
          <p:sp>
            <p:nvSpPr>
              <p:cNvPr name="Freeform 36" id="36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0">
              <a:off x="14635138" y="3674437"/>
              <a:ext cx="3433158" cy="1030791"/>
              <a:chOff x="0" y="0"/>
              <a:chExt cx="2199532" cy="660400"/>
            </a:xfrm>
          </p:grpSpPr>
          <p:sp>
            <p:nvSpPr>
              <p:cNvPr name="Freeform 38" id="38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39" id="39"/>
            <p:cNvGrpSpPr/>
            <p:nvPr/>
          </p:nvGrpSpPr>
          <p:grpSpPr>
            <a:xfrm rot="0">
              <a:off x="18220426" y="3668087"/>
              <a:ext cx="3433158" cy="1030791"/>
              <a:chOff x="0" y="0"/>
              <a:chExt cx="2199532" cy="660400"/>
            </a:xfrm>
          </p:grpSpPr>
          <p:sp>
            <p:nvSpPr>
              <p:cNvPr name="Freeform 40" id="40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41" id="41"/>
            <p:cNvGrpSpPr/>
            <p:nvPr/>
          </p:nvGrpSpPr>
          <p:grpSpPr>
            <a:xfrm rot="0">
              <a:off x="0" y="3668087"/>
              <a:ext cx="10901141" cy="1030791"/>
              <a:chOff x="0" y="0"/>
              <a:chExt cx="6984068" cy="660400"/>
            </a:xfrm>
          </p:grpSpPr>
          <p:sp>
            <p:nvSpPr>
              <p:cNvPr name="Freeform 42" id="42"/>
              <p:cNvSpPr/>
              <p:nvPr/>
            </p:nvSpPr>
            <p:spPr>
              <a:xfrm>
                <a:off x="0" y="0"/>
                <a:ext cx="698406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984068">
                    <a:moveTo>
                      <a:pt x="685960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859608" y="0"/>
                    </a:lnTo>
                    <a:cubicBezTo>
                      <a:pt x="6928188" y="0"/>
                      <a:pt x="6984068" y="55880"/>
                      <a:pt x="6984068" y="124460"/>
                    </a:cubicBezTo>
                    <a:lnTo>
                      <a:pt x="6984068" y="535940"/>
                    </a:lnTo>
                    <a:cubicBezTo>
                      <a:pt x="6984068" y="604520"/>
                      <a:pt x="6928188" y="660400"/>
                      <a:pt x="6859608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43" id="43"/>
            <p:cNvSpPr txBox="true"/>
            <p:nvPr/>
          </p:nvSpPr>
          <p:spPr>
            <a:xfrm rot="0">
              <a:off x="94763" y="3926307"/>
              <a:ext cx="10725637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5F5F4"/>
                  </a:solidFill>
                  <a:latin typeface="Public Sans Bold"/>
                </a:rPr>
                <a:t>Costs were too much for my budget</a:t>
              </a:r>
            </a:p>
          </p:txBody>
        </p:sp>
        <p:grpSp>
          <p:nvGrpSpPr>
            <p:cNvPr name="Group 44" id="44"/>
            <p:cNvGrpSpPr/>
            <p:nvPr/>
          </p:nvGrpSpPr>
          <p:grpSpPr>
            <a:xfrm rot="0">
              <a:off x="11066325" y="4927478"/>
              <a:ext cx="3433158" cy="1030791"/>
              <a:chOff x="0" y="0"/>
              <a:chExt cx="2199532" cy="660400"/>
            </a:xfrm>
          </p:grpSpPr>
          <p:sp>
            <p:nvSpPr>
              <p:cNvPr name="Freeform 45" id="45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46" id="46"/>
            <p:cNvGrpSpPr/>
            <p:nvPr/>
          </p:nvGrpSpPr>
          <p:grpSpPr>
            <a:xfrm rot="0">
              <a:off x="14635138" y="4927478"/>
              <a:ext cx="3433158" cy="1030791"/>
              <a:chOff x="0" y="0"/>
              <a:chExt cx="2199532" cy="660400"/>
            </a:xfrm>
          </p:grpSpPr>
          <p:sp>
            <p:nvSpPr>
              <p:cNvPr name="Freeform 47" id="47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pic>
          <p:nvPicPr>
            <p:cNvPr name="Picture 48" id="4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6112305" y="3960187"/>
              <a:ext cx="495300" cy="495300"/>
            </a:xfrm>
            <a:prstGeom prst="rect">
              <a:avLst/>
            </a:prstGeom>
          </p:spPr>
        </p:pic>
        <p:grpSp>
          <p:nvGrpSpPr>
            <p:cNvPr name="Group 49" id="49"/>
            <p:cNvGrpSpPr/>
            <p:nvPr/>
          </p:nvGrpSpPr>
          <p:grpSpPr>
            <a:xfrm rot="0">
              <a:off x="18220426" y="4921128"/>
              <a:ext cx="3433158" cy="1030791"/>
              <a:chOff x="0" y="0"/>
              <a:chExt cx="2199532" cy="660400"/>
            </a:xfrm>
          </p:grpSpPr>
          <p:sp>
            <p:nvSpPr>
              <p:cNvPr name="Freeform 50" id="50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pic>
          <p:nvPicPr>
            <p:cNvPr name="Picture 51" id="51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693897" y="5238628"/>
              <a:ext cx="495300" cy="495300"/>
            </a:xfrm>
            <a:prstGeom prst="rect">
              <a:avLst/>
            </a:prstGeom>
          </p:spPr>
        </p:pic>
        <p:grpSp>
          <p:nvGrpSpPr>
            <p:cNvPr name="Group 52" id="52"/>
            <p:cNvGrpSpPr/>
            <p:nvPr/>
          </p:nvGrpSpPr>
          <p:grpSpPr>
            <a:xfrm rot="0">
              <a:off x="0" y="4921128"/>
              <a:ext cx="10901141" cy="1030791"/>
              <a:chOff x="0" y="0"/>
              <a:chExt cx="6984068" cy="660400"/>
            </a:xfrm>
          </p:grpSpPr>
          <p:sp>
            <p:nvSpPr>
              <p:cNvPr name="Freeform 53" id="53"/>
              <p:cNvSpPr/>
              <p:nvPr/>
            </p:nvSpPr>
            <p:spPr>
              <a:xfrm>
                <a:off x="0" y="0"/>
                <a:ext cx="698406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984068">
                    <a:moveTo>
                      <a:pt x="685960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859608" y="0"/>
                    </a:lnTo>
                    <a:cubicBezTo>
                      <a:pt x="6928188" y="0"/>
                      <a:pt x="6984068" y="55880"/>
                      <a:pt x="6984068" y="124460"/>
                    </a:cubicBezTo>
                    <a:lnTo>
                      <a:pt x="6984068" y="535940"/>
                    </a:lnTo>
                    <a:cubicBezTo>
                      <a:pt x="6984068" y="604520"/>
                      <a:pt x="6928188" y="660400"/>
                      <a:pt x="6859608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94763" y="5179348"/>
              <a:ext cx="10725637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5F5F4"/>
                  </a:solidFill>
                  <a:latin typeface="Public Sans Bold"/>
                </a:rPr>
                <a:t>I have been waiting since May 2021 !</a:t>
              </a:r>
            </a:p>
          </p:txBody>
        </p:sp>
        <p:grpSp>
          <p:nvGrpSpPr>
            <p:cNvPr name="Group 55" id="55"/>
            <p:cNvGrpSpPr/>
            <p:nvPr/>
          </p:nvGrpSpPr>
          <p:grpSpPr>
            <a:xfrm rot="0">
              <a:off x="11091894" y="6155118"/>
              <a:ext cx="3433158" cy="1030791"/>
              <a:chOff x="0" y="0"/>
              <a:chExt cx="2199532" cy="660400"/>
            </a:xfrm>
          </p:grpSpPr>
          <p:sp>
            <p:nvSpPr>
              <p:cNvPr name="Freeform 56" id="56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pic>
          <p:nvPicPr>
            <p:cNvPr name="Picture 57" id="5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548039" y="6466268"/>
              <a:ext cx="495300" cy="495300"/>
            </a:xfrm>
            <a:prstGeom prst="rect">
              <a:avLst/>
            </a:prstGeom>
          </p:spPr>
        </p:pic>
        <p:grpSp>
          <p:nvGrpSpPr>
            <p:cNvPr name="Group 58" id="58"/>
            <p:cNvGrpSpPr/>
            <p:nvPr/>
          </p:nvGrpSpPr>
          <p:grpSpPr>
            <a:xfrm rot="0">
              <a:off x="14660707" y="6155118"/>
              <a:ext cx="3433158" cy="1030791"/>
              <a:chOff x="0" y="0"/>
              <a:chExt cx="2199532" cy="660400"/>
            </a:xfrm>
          </p:grpSpPr>
          <p:sp>
            <p:nvSpPr>
              <p:cNvPr name="Freeform 59" id="59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60" id="60"/>
            <p:cNvGrpSpPr/>
            <p:nvPr/>
          </p:nvGrpSpPr>
          <p:grpSpPr>
            <a:xfrm rot="0">
              <a:off x="18245994" y="6148768"/>
              <a:ext cx="3433158" cy="1030791"/>
              <a:chOff x="0" y="0"/>
              <a:chExt cx="2199532" cy="660400"/>
            </a:xfrm>
          </p:grpSpPr>
          <p:sp>
            <p:nvSpPr>
              <p:cNvPr name="Freeform 61" id="61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62" id="62"/>
            <p:cNvGrpSpPr/>
            <p:nvPr/>
          </p:nvGrpSpPr>
          <p:grpSpPr>
            <a:xfrm rot="0">
              <a:off x="25568" y="6148768"/>
              <a:ext cx="10901141" cy="1030791"/>
              <a:chOff x="0" y="0"/>
              <a:chExt cx="6984068" cy="660400"/>
            </a:xfrm>
          </p:grpSpPr>
          <p:sp>
            <p:nvSpPr>
              <p:cNvPr name="Freeform 63" id="63"/>
              <p:cNvSpPr/>
              <p:nvPr/>
            </p:nvSpPr>
            <p:spPr>
              <a:xfrm>
                <a:off x="0" y="0"/>
                <a:ext cx="698406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984068">
                    <a:moveTo>
                      <a:pt x="685960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859608" y="0"/>
                    </a:lnTo>
                    <a:cubicBezTo>
                      <a:pt x="6928188" y="0"/>
                      <a:pt x="6984068" y="55880"/>
                      <a:pt x="6984068" y="124460"/>
                    </a:cubicBezTo>
                    <a:lnTo>
                      <a:pt x="6984068" y="535940"/>
                    </a:lnTo>
                    <a:cubicBezTo>
                      <a:pt x="6984068" y="604520"/>
                      <a:pt x="6928188" y="660400"/>
                      <a:pt x="6859608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64" id="64"/>
            <p:cNvSpPr txBox="true"/>
            <p:nvPr/>
          </p:nvSpPr>
          <p:spPr>
            <a:xfrm rot="0">
              <a:off x="120331" y="6406989"/>
              <a:ext cx="10725637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5F5F4"/>
                  </a:solidFill>
                  <a:latin typeface="Public Sans Bold"/>
                </a:rPr>
                <a:t>Harassing calls, texts, and emails.</a:t>
              </a:r>
            </a:p>
          </p:txBody>
        </p:sp>
        <p:grpSp>
          <p:nvGrpSpPr>
            <p:cNvPr name="Group 65" id="65"/>
            <p:cNvGrpSpPr/>
            <p:nvPr/>
          </p:nvGrpSpPr>
          <p:grpSpPr>
            <a:xfrm rot="0">
              <a:off x="11072717" y="7382759"/>
              <a:ext cx="3433158" cy="1030791"/>
              <a:chOff x="0" y="0"/>
              <a:chExt cx="2199532" cy="660400"/>
            </a:xfrm>
          </p:grpSpPr>
          <p:sp>
            <p:nvSpPr>
              <p:cNvPr name="Freeform 66" id="66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67" id="67"/>
            <p:cNvGrpSpPr/>
            <p:nvPr/>
          </p:nvGrpSpPr>
          <p:grpSpPr>
            <a:xfrm rot="0">
              <a:off x="14641531" y="7382759"/>
              <a:ext cx="3433158" cy="1030791"/>
              <a:chOff x="0" y="0"/>
              <a:chExt cx="2199532" cy="660400"/>
            </a:xfrm>
          </p:grpSpPr>
          <p:sp>
            <p:nvSpPr>
              <p:cNvPr name="Freeform 68" id="68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grpSp>
          <p:nvGrpSpPr>
            <p:cNvPr name="Group 69" id="69"/>
            <p:cNvGrpSpPr/>
            <p:nvPr/>
          </p:nvGrpSpPr>
          <p:grpSpPr>
            <a:xfrm rot="0">
              <a:off x="18226818" y="7376409"/>
              <a:ext cx="3433158" cy="1030791"/>
              <a:chOff x="0" y="0"/>
              <a:chExt cx="2199532" cy="660400"/>
            </a:xfrm>
          </p:grpSpPr>
          <p:sp>
            <p:nvSpPr>
              <p:cNvPr name="Freeform 70" id="70"/>
              <p:cNvSpPr/>
              <p:nvPr/>
            </p:nvSpPr>
            <p:spPr>
              <a:xfrm>
                <a:off x="0" y="0"/>
                <a:ext cx="219953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2199532">
                    <a:moveTo>
                      <a:pt x="207507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075072" y="0"/>
                    </a:lnTo>
                    <a:cubicBezTo>
                      <a:pt x="2143652" y="0"/>
                      <a:pt x="2199532" y="55880"/>
                      <a:pt x="2199532" y="124460"/>
                    </a:cubicBezTo>
                    <a:lnTo>
                      <a:pt x="2199532" y="535940"/>
                    </a:lnTo>
                    <a:cubicBezTo>
                      <a:pt x="2199532" y="604520"/>
                      <a:pt x="2143652" y="660400"/>
                      <a:pt x="2075072" y="660400"/>
                    </a:cubicBezTo>
                    <a:close/>
                  </a:path>
                </a:pathLst>
              </a:custGeom>
              <a:solidFill>
                <a:srgbClr val="E1E1E1"/>
              </a:solidFill>
            </p:spPr>
          </p:sp>
        </p:grpSp>
        <p:pic>
          <p:nvPicPr>
            <p:cNvPr name="Picture 71" id="71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9700289" y="7693909"/>
              <a:ext cx="495300" cy="495300"/>
            </a:xfrm>
            <a:prstGeom prst="rect">
              <a:avLst/>
            </a:prstGeom>
          </p:spPr>
        </p:pic>
        <p:grpSp>
          <p:nvGrpSpPr>
            <p:cNvPr name="Group 72" id="72"/>
            <p:cNvGrpSpPr/>
            <p:nvPr/>
          </p:nvGrpSpPr>
          <p:grpSpPr>
            <a:xfrm rot="0">
              <a:off x="6392" y="7376409"/>
              <a:ext cx="10901141" cy="1030791"/>
              <a:chOff x="0" y="0"/>
              <a:chExt cx="6984068" cy="660400"/>
            </a:xfrm>
          </p:grpSpPr>
          <p:sp>
            <p:nvSpPr>
              <p:cNvPr name="Freeform 73" id="73"/>
              <p:cNvSpPr/>
              <p:nvPr/>
            </p:nvSpPr>
            <p:spPr>
              <a:xfrm>
                <a:off x="0" y="0"/>
                <a:ext cx="698406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984068">
                    <a:moveTo>
                      <a:pt x="6859608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859608" y="0"/>
                    </a:lnTo>
                    <a:cubicBezTo>
                      <a:pt x="6928188" y="0"/>
                      <a:pt x="6984068" y="55880"/>
                      <a:pt x="6984068" y="124460"/>
                    </a:cubicBezTo>
                    <a:lnTo>
                      <a:pt x="6984068" y="535940"/>
                    </a:lnTo>
                    <a:cubicBezTo>
                      <a:pt x="6984068" y="604520"/>
                      <a:pt x="6928188" y="660400"/>
                      <a:pt x="6859608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74" id="74"/>
            <p:cNvSpPr txBox="true"/>
            <p:nvPr/>
          </p:nvSpPr>
          <p:spPr>
            <a:xfrm rot="0">
              <a:off x="101155" y="7634630"/>
              <a:ext cx="10725637" cy="504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9"/>
                </a:lnSpc>
              </a:pPr>
              <a:r>
                <a:rPr lang="en-US" sz="2499">
                  <a:solidFill>
                    <a:srgbClr val="F5F5F4"/>
                  </a:solidFill>
                  <a:latin typeface="Public Sans Bold"/>
                </a:rPr>
                <a:t>Long horrible experience &amp; still didn't offer a policy.</a:t>
              </a:r>
            </a:p>
          </p:txBody>
        </p:sp>
      </p:grpSp>
      <p:sp>
        <p:nvSpPr>
          <p:cNvPr name="TextBox 75" id="75"/>
          <p:cNvSpPr txBox="true"/>
          <p:nvPr/>
        </p:nvSpPr>
        <p:spPr>
          <a:xfrm rot="0">
            <a:off x="3647236" y="9029700"/>
            <a:ext cx="4221422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60" indent="-377830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C25F3E"/>
                </a:solidFill>
                <a:latin typeface="Lexend Deca"/>
              </a:rPr>
              <a:t>Challenging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7177128" y="9029700"/>
            <a:ext cx="5052161" cy="535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60" indent="-377830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C25F3E"/>
                </a:solidFill>
                <a:latin typeface="Lexend Deca"/>
              </a:rPr>
              <a:t>Labor-Intensive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11556506" y="9029700"/>
            <a:ext cx="568361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60" indent="-377830" lvl="1">
              <a:lnSpc>
                <a:spcPts val="4200"/>
              </a:lnSpc>
              <a:buFont typeface="Arial"/>
              <a:buChar char="•"/>
            </a:pPr>
            <a:r>
              <a:rPr lang="en-US" sz="3500">
                <a:solidFill>
                  <a:srgbClr val="C25F3E"/>
                </a:solidFill>
                <a:latin typeface="Lexend Deca"/>
              </a:rPr>
              <a:t>Time-Consuming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1071008" y="8934450"/>
            <a:ext cx="287432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333333"/>
                </a:solidFill>
                <a:latin typeface="Public Sans Bold"/>
              </a:rPr>
              <a:t>Problems:</a:t>
            </a:r>
          </a:p>
        </p:txBody>
      </p:sp>
      <p:sp>
        <p:nvSpPr>
          <p:cNvPr name="AutoShape 79" id="79"/>
          <p:cNvSpPr/>
          <p:nvPr/>
        </p:nvSpPr>
        <p:spPr>
          <a:xfrm rot="0">
            <a:off x="1028700" y="1704587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0" id="80"/>
          <p:cNvSpPr txBox="true"/>
          <p:nvPr/>
        </p:nvSpPr>
        <p:spPr>
          <a:xfrm rot="0">
            <a:off x="1035641" y="485775"/>
            <a:ext cx="1210297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399"/>
              </a:lnSpc>
            </a:pPr>
            <a:r>
              <a:rPr lang="en-US" sz="6999">
                <a:solidFill>
                  <a:srgbClr val="333333"/>
                </a:solidFill>
                <a:latin typeface="DM Sans"/>
              </a:rPr>
              <a:t>CURRENT PROCESS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1232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501369"/>
            <a:ext cx="1211013" cy="121101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75249" y="2887403"/>
            <a:ext cx="1481970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8"/>
              </a:lnSpc>
            </a:pPr>
            <a:r>
              <a:rPr lang="en-US" sz="5065">
                <a:solidFill>
                  <a:srgbClr val="D44512"/>
                </a:solidFill>
                <a:latin typeface="Public Sans Bold"/>
              </a:rPr>
              <a:t>Build an Automated Topic Extraction Pipeline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46893"/>
            <a:ext cx="309309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333333"/>
                </a:solidFill>
                <a:latin typeface="DM Sans"/>
              </a:rPr>
              <a:t>GOAL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326719"/>
            <a:ext cx="4586693" cy="3463591"/>
            <a:chOff x="0" y="0"/>
            <a:chExt cx="2909794" cy="219729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r="r" b="b" t="t" l="l"/>
              <a:pathLst>
                <a:path h="2197300" w="2909794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439599" y="4444272"/>
            <a:ext cx="1764894" cy="1764894"/>
            <a:chOff x="0" y="0"/>
            <a:chExt cx="2353192" cy="235319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353192" cy="2353192"/>
              <a:chOff x="0" y="0"/>
              <a:chExt cx="6350000" cy="63500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227360" y="529677"/>
              <a:ext cx="1898472" cy="133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5F5F4"/>
                  </a:solidFill>
                  <a:latin typeface="Public Sans Bold"/>
                </a:rPr>
                <a:t>1</a:t>
              </a:r>
            </a:p>
          </p:txBody>
        </p:sp>
      </p:grpSp>
      <p:sp>
        <p:nvSpPr>
          <p:cNvPr name="AutoShape 8" id="8"/>
          <p:cNvSpPr/>
          <p:nvPr/>
        </p:nvSpPr>
        <p:spPr>
          <a:xfrm rot="0">
            <a:off x="1028700" y="21232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501369"/>
            <a:ext cx="1211013" cy="121101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385948" y="6592136"/>
            <a:ext cx="387403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333333"/>
                </a:solidFill>
                <a:latin typeface="Public Sans"/>
              </a:rPr>
              <a:t>Build text analysis models to identify key topics and explore historical trends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75249" y="2887403"/>
            <a:ext cx="1481970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8"/>
              </a:lnSpc>
            </a:pPr>
            <a:r>
              <a:rPr lang="en-US" sz="5065">
                <a:solidFill>
                  <a:srgbClr val="D44512"/>
                </a:solidFill>
                <a:latin typeface="Public Sans Bold"/>
              </a:rPr>
              <a:t>Build an Automated Topic Extraction Pipeline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46893"/>
            <a:ext cx="309309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333333"/>
                </a:solidFill>
                <a:latin typeface="DM Sans"/>
              </a:rPr>
              <a:t>GOAL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50654" y="5326719"/>
            <a:ext cx="4586693" cy="3463591"/>
            <a:chOff x="0" y="0"/>
            <a:chExt cx="2909794" cy="219729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r="r" b="b" t="t" l="l"/>
              <a:pathLst>
                <a:path h="2197300" w="2909794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326719"/>
            <a:ext cx="4586693" cy="3463591"/>
            <a:chOff x="0" y="0"/>
            <a:chExt cx="2909794" cy="219729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r="r" b="b" t="t" l="l"/>
              <a:pathLst>
                <a:path h="2197300" w="2909794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439599" y="4444272"/>
            <a:ext cx="1764894" cy="1764894"/>
            <a:chOff x="0" y="0"/>
            <a:chExt cx="2353192" cy="235319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353192" cy="2353192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227360" y="529677"/>
              <a:ext cx="1898472" cy="133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5F5F4"/>
                  </a:solidFill>
                  <a:latin typeface="Public Sans Bold"/>
                </a:rPr>
                <a:t>1</a:t>
              </a:r>
            </a:p>
          </p:txBody>
        </p:sp>
      </p:grpSp>
      <p:sp>
        <p:nvSpPr>
          <p:cNvPr name="AutoShape 10" id="10"/>
          <p:cNvSpPr/>
          <p:nvPr/>
        </p:nvSpPr>
        <p:spPr>
          <a:xfrm rot="0">
            <a:off x="1028700" y="21232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8261553" y="4468670"/>
            <a:ext cx="1764894" cy="176489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501369"/>
            <a:ext cx="1211013" cy="1211013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7206985" y="6648939"/>
            <a:ext cx="3874031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333333"/>
                </a:solidFill>
                <a:latin typeface="Public Sans"/>
              </a:rPr>
              <a:t>Develop an automated  computational topic extraction pipeline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5948" y="6592136"/>
            <a:ext cx="387403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333333"/>
                </a:solidFill>
                <a:latin typeface="Public Sans"/>
              </a:rPr>
              <a:t>Build text analysis models to identify key topics and explore historical trends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75249" y="2887403"/>
            <a:ext cx="1481970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8"/>
              </a:lnSpc>
            </a:pPr>
            <a:r>
              <a:rPr lang="en-US" sz="5065">
                <a:solidFill>
                  <a:srgbClr val="D44512"/>
                </a:solidFill>
                <a:latin typeface="Public Sans Bold"/>
              </a:rPr>
              <a:t>Build an Automated Topic Extraction Pipeline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846893"/>
            <a:ext cx="309309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333333"/>
                </a:solidFill>
                <a:latin typeface="DM Sans"/>
              </a:rPr>
              <a:t>GOAL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432073" y="4861165"/>
            <a:ext cx="142385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F5F5F4"/>
                </a:solidFill>
                <a:latin typeface="Public Sans Bold"/>
              </a:rPr>
              <a:t>2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50654" y="5326719"/>
            <a:ext cx="4586693" cy="3463591"/>
            <a:chOff x="0" y="0"/>
            <a:chExt cx="2909794" cy="2197299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r="r" b="b" t="t" l="l"/>
              <a:pathLst>
                <a:path h="2197300" w="2909794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5326719"/>
            <a:ext cx="4586693" cy="3463591"/>
            <a:chOff x="0" y="0"/>
            <a:chExt cx="2909794" cy="2197299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r="r" b="b" t="t" l="l"/>
              <a:pathLst>
                <a:path h="2197300" w="2909794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675596" y="5326719"/>
            <a:ext cx="4586693" cy="3463591"/>
            <a:chOff x="0" y="0"/>
            <a:chExt cx="2909794" cy="2197299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2909794" cy="2197300"/>
            </a:xfrm>
            <a:custGeom>
              <a:avLst/>
              <a:gdLst/>
              <a:ahLst/>
              <a:cxnLst/>
              <a:rect r="r" b="b" t="t" l="l"/>
              <a:pathLst>
                <a:path h="2197300" w="2909794">
                  <a:moveTo>
                    <a:pt x="2785334" y="59690"/>
                  </a:moveTo>
                  <a:cubicBezTo>
                    <a:pt x="2820894" y="59690"/>
                    <a:pt x="2850104" y="88900"/>
                    <a:pt x="2850104" y="124460"/>
                  </a:cubicBezTo>
                  <a:lnTo>
                    <a:pt x="2850104" y="2072840"/>
                  </a:lnTo>
                  <a:cubicBezTo>
                    <a:pt x="2850104" y="2108400"/>
                    <a:pt x="2820894" y="2137609"/>
                    <a:pt x="2785334" y="2137609"/>
                  </a:cubicBezTo>
                  <a:lnTo>
                    <a:pt x="124460" y="2137609"/>
                  </a:lnTo>
                  <a:cubicBezTo>
                    <a:pt x="88900" y="2137609"/>
                    <a:pt x="59690" y="2108400"/>
                    <a:pt x="59690" y="2072840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85334" y="59690"/>
                  </a:lnTo>
                  <a:moveTo>
                    <a:pt x="27853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72840"/>
                  </a:lnTo>
                  <a:cubicBezTo>
                    <a:pt x="0" y="2141419"/>
                    <a:pt x="55880" y="2197300"/>
                    <a:pt x="124460" y="2197300"/>
                  </a:cubicBezTo>
                  <a:lnTo>
                    <a:pt x="2785334" y="2197300"/>
                  </a:lnTo>
                  <a:cubicBezTo>
                    <a:pt x="2853914" y="2197300"/>
                    <a:pt x="2909794" y="2141419"/>
                    <a:pt x="2909794" y="2072840"/>
                  </a:cubicBezTo>
                  <a:lnTo>
                    <a:pt x="2909794" y="124460"/>
                  </a:lnTo>
                  <a:cubicBezTo>
                    <a:pt x="2909794" y="55880"/>
                    <a:pt x="2853914" y="0"/>
                    <a:pt x="2785334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2439599" y="4444272"/>
            <a:ext cx="1764894" cy="1764894"/>
            <a:chOff x="0" y="0"/>
            <a:chExt cx="2353192" cy="235319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353192" cy="2353192"/>
              <a:chOff x="0" y="0"/>
              <a:chExt cx="6350000" cy="6350000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27360" y="529677"/>
              <a:ext cx="1898472" cy="133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0"/>
                </a:lnSpc>
              </a:pPr>
              <a:r>
                <a:rPr lang="en-US" sz="6500">
                  <a:solidFill>
                    <a:srgbClr val="F5F5F4"/>
                  </a:solidFill>
                  <a:latin typeface="Public Sans Bold"/>
                </a:rPr>
                <a:t>1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028700" y="21232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8261553" y="4468670"/>
            <a:ext cx="1764894" cy="1764894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086496" y="4493068"/>
            <a:ext cx="1764894" cy="1764894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501369"/>
            <a:ext cx="1211013" cy="1211013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7206985" y="6648939"/>
            <a:ext cx="3874031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333333"/>
                </a:solidFill>
                <a:latin typeface="Public Sans"/>
              </a:rPr>
              <a:t>Develop an automated  computational topic extraction pipeline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85948" y="6592136"/>
            <a:ext cx="3874031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</a:pPr>
            <a:r>
              <a:rPr lang="en-US" sz="2599">
                <a:solidFill>
                  <a:srgbClr val="333333"/>
                </a:solidFill>
                <a:latin typeface="Public Sans"/>
              </a:rPr>
              <a:t>Build text analysis models to identify key topics and explore historical trends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31927" y="6601661"/>
            <a:ext cx="3874031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699">
                <a:solidFill>
                  <a:srgbClr val="333333"/>
                </a:solidFill>
                <a:latin typeface="Public Sans"/>
              </a:rPr>
              <a:t>Design an analytics dashboard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575249" y="2887403"/>
            <a:ext cx="1481970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8"/>
              </a:lnSpc>
            </a:pPr>
            <a:r>
              <a:rPr lang="en-US" sz="5065">
                <a:solidFill>
                  <a:srgbClr val="D44512"/>
                </a:solidFill>
                <a:latin typeface="Public Sans Bold"/>
              </a:rPr>
              <a:t>Build an Automated Topic Extraction Pipeline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846893"/>
            <a:ext cx="3093098" cy="1276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333333"/>
                </a:solidFill>
                <a:latin typeface="DM Sans"/>
              </a:rPr>
              <a:t>GOAL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432073" y="4861165"/>
            <a:ext cx="142385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F5F5F4"/>
                </a:solidFill>
                <a:latin typeface="Public Sans Bold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257016" y="4885563"/>
            <a:ext cx="1423854" cy="100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F5F5F4"/>
                </a:solidFill>
                <a:latin typeface="Public Sans Bold"/>
              </a:rPr>
              <a:t>3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55497" y="3903593"/>
            <a:ext cx="3075468" cy="307546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EDAB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22527" y="4436943"/>
            <a:ext cx="3075468" cy="307546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EDAB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757035" y="3903593"/>
            <a:ext cx="3075468" cy="30754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C684"/>
            </a:solidFill>
            <a:ln w="85725">
              <a:solidFill>
                <a:srgbClr val="FFC684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888019" y="3410663"/>
            <a:ext cx="3075468" cy="307546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EDAB2"/>
            </a:solidFill>
            <a:ln>
              <a:noFill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17347" y="8906746"/>
            <a:ext cx="3304205" cy="627779"/>
            <a:chOff x="0" y="0"/>
            <a:chExt cx="1577289" cy="299675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577289" cy="299675"/>
            </a:xfrm>
            <a:custGeom>
              <a:avLst/>
              <a:gdLst/>
              <a:ahLst/>
              <a:cxnLst/>
              <a:rect r="r" b="b" t="t" l="l"/>
              <a:pathLst>
                <a:path h="299675" w="1577289">
                  <a:moveTo>
                    <a:pt x="0" y="0"/>
                  </a:moveTo>
                  <a:lnTo>
                    <a:pt x="1577289" y="0"/>
                  </a:lnTo>
                  <a:lnTo>
                    <a:pt x="1577289" y="299675"/>
                  </a:lnTo>
                  <a:lnTo>
                    <a:pt x="0" y="299675"/>
                  </a:lnTo>
                  <a:close/>
                </a:path>
              </a:pathLst>
            </a:custGeom>
            <a:solidFill>
              <a:srgbClr val="FFC684"/>
            </a:solidFill>
            <a:ln>
              <a:noFill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217794" y="8906746"/>
            <a:ext cx="3304205" cy="627779"/>
            <a:chOff x="0" y="0"/>
            <a:chExt cx="1577289" cy="299675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1577289" cy="299675"/>
            </a:xfrm>
            <a:custGeom>
              <a:avLst/>
              <a:gdLst/>
              <a:ahLst/>
              <a:cxnLst/>
              <a:rect r="r" b="b" t="t" l="l"/>
              <a:pathLst>
                <a:path h="299675" w="1577289">
                  <a:moveTo>
                    <a:pt x="0" y="0"/>
                  </a:moveTo>
                  <a:lnTo>
                    <a:pt x="1577289" y="0"/>
                  </a:lnTo>
                  <a:lnTo>
                    <a:pt x="1577289" y="299675"/>
                  </a:lnTo>
                  <a:lnTo>
                    <a:pt x="0" y="299675"/>
                  </a:lnTo>
                  <a:close/>
                </a:path>
              </a:pathLst>
            </a:custGeom>
            <a:solidFill>
              <a:srgbClr val="FFC684"/>
            </a:solidFill>
            <a:ln>
              <a:noFill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122074" y="8906746"/>
            <a:ext cx="3304205" cy="627779"/>
            <a:chOff x="0" y="0"/>
            <a:chExt cx="1577289" cy="299675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577289" cy="299675"/>
            </a:xfrm>
            <a:custGeom>
              <a:avLst/>
              <a:gdLst/>
              <a:ahLst/>
              <a:cxnLst/>
              <a:rect r="r" b="b" t="t" l="l"/>
              <a:pathLst>
                <a:path h="299675" w="1577289">
                  <a:moveTo>
                    <a:pt x="0" y="0"/>
                  </a:moveTo>
                  <a:lnTo>
                    <a:pt x="1577289" y="0"/>
                  </a:lnTo>
                  <a:lnTo>
                    <a:pt x="1577289" y="299675"/>
                  </a:lnTo>
                  <a:lnTo>
                    <a:pt x="0" y="299675"/>
                  </a:lnTo>
                  <a:close/>
                </a:path>
              </a:pathLst>
            </a:custGeom>
            <a:solidFill>
              <a:srgbClr val="FFC684"/>
            </a:solidFill>
            <a:ln>
              <a:noFill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26354" y="8906746"/>
            <a:ext cx="4301353" cy="627779"/>
            <a:chOff x="0" y="0"/>
            <a:chExt cx="2053285" cy="299675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2053285" cy="299675"/>
            </a:xfrm>
            <a:custGeom>
              <a:avLst/>
              <a:gdLst/>
              <a:ahLst/>
              <a:cxnLst/>
              <a:rect r="r" b="b" t="t" l="l"/>
              <a:pathLst>
                <a:path h="299675" w="2053285">
                  <a:moveTo>
                    <a:pt x="0" y="0"/>
                  </a:moveTo>
                  <a:lnTo>
                    <a:pt x="2053285" y="0"/>
                  </a:lnTo>
                  <a:lnTo>
                    <a:pt x="2053285" y="299675"/>
                  </a:lnTo>
                  <a:lnTo>
                    <a:pt x="0" y="299675"/>
                  </a:lnTo>
                  <a:close/>
                </a:path>
              </a:pathLst>
            </a:custGeom>
            <a:solidFill>
              <a:srgbClr val="FFC684"/>
            </a:solidFill>
            <a:ln>
              <a:noFill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80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699458" y="7902937"/>
            <a:ext cx="631878" cy="671318"/>
          </a:xfrm>
          <a:prstGeom prst="rect">
            <a:avLst/>
          </a:prstGeom>
        </p:spPr>
      </p:pic>
      <p:sp>
        <p:nvSpPr>
          <p:cNvPr name="AutoShape 27" id="27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8" id="2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43262" y="2256593"/>
            <a:ext cx="1040903" cy="1056755"/>
          </a:xfrm>
          <a:prstGeom prst="rect">
            <a:avLst/>
          </a:prstGeom>
        </p:spPr>
      </p:pic>
      <p:sp>
        <p:nvSpPr>
          <p:cNvPr name="TextBox 29" id="29"/>
          <p:cNvSpPr txBox="true"/>
          <p:nvPr/>
        </p:nvSpPr>
        <p:spPr>
          <a:xfrm rot="0">
            <a:off x="2822226" y="4944158"/>
            <a:ext cx="2342010" cy="108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>
                <a:solidFill>
                  <a:srgbClr val="1B1A1A"/>
                </a:solidFill>
                <a:latin typeface="Montserrat Semi-Bold Bold"/>
              </a:rPr>
              <a:t>LATENT DIRICHLET ALLOCATION (LDA)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254748" y="4426428"/>
            <a:ext cx="2342010" cy="108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>
                <a:solidFill>
                  <a:srgbClr val="1B1A1A"/>
                </a:solidFill>
                <a:latin typeface="Montserrat Semi-Bold Bold"/>
              </a:rPr>
              <a:t>STRUCTURAL TOPIC MODELLING</a:t>
            </a:r>
          </a:p>
          <a:p>
            <a:pPr algn="ctr">
              <a:lnSpc>
                <a:spcPts val="2100"/>
              </a:lnSpc>
            </a:pPr>
            <a:r>
              <a:rPr lang="en-US" sz="2100">
                <a:solidFill>
                  <a:srgbClr val="1B1A1A"/>
                </a:solidFill>
                <a:latin typeface="Montserrat Semi-Bold Bold"/>
              </a:rPr>
              <a:t>(STM)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21491" y="5452708"/>
            <a:ext cx="2342010" cy="1082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>
                <a:solidFill>
                  <a:srgbClr val="1B1A1A"/>
                </a:solidFill>
                <a:latin typeface="Montserrat Semi-Bold Bold"/>
              </a:rPr>
              <a:t>NON-NEGATIVE MATRIX FACTORIZATION (NMF)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23764" y="5319407"/>
            <a:ext cx="2342010" cy="281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2100">
                <a:solidFill>
                  <a:srgbClr val="000000"/>
                </a:solidFill>
                <a:latin typeface="Montserrat Semi-Bold Bold"/>
              </a:rPr>
              <a:t>BERTOPIC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64901" y="9044423"/>
            <a:ext cx="305756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DM Sans Bold"/>
              </a:rPr>
              <a:t>COHERENCE SCORES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5389445" y="9044423"/>
            <a:ext cx="3004314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DM Sans Bold"/>
              </a:rPr>
              <a:t>PERPLEXITY SCORES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9412504" y="9044423"/>
            <a:ext cx="2685246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DM Sans Bold"/>
              </a:rPr>
              <a:t>DIVERSITY SCORES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269158" y="9044423"/>
            <a:ext cx="3860378" cy="34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9"/>
              </a:lnSpc>
            </a:pPr>
            <a:r>
              <a:rPr lang="en-US" sz="2199">
                <a:solidFill>
                  <a:srgbClr val="000000"/>
                </a:solidFill>
                <a:latin typeface="DM Sans Bold"/>
              </a:rPr>
              <a:t>INTERTOPIC DISTANCE MAP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350386" y="8140579"/>
            <a:ext cx="4394020" cy="471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73"/>
              </a:lnSpc>
            </a:pPr>
            <a:r>
              <a:rPr lang="en-US" sz="3573">
                <a:solidFill>
                  <a:srgbClr val="1B1A1A"/>
                </a:solidFill>
                <a:latin typeface="Montserrat Bold"/>
              </a:rPr>
              <a:t>Evaluation Metrics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43262" y="789743"/>
            <a:ext cx="1210297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333333"/>
                </a:solidFill>
                <a:latin typeface="DM Sans"/>
              </a:rPr>
              <a:t>METHODS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344798" y="2419291"/>
            <a:ext cx="1316117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333333"/>
                </a:solidFill>
                <a:latin typeface="Public Sans Bold"/>
              </a:rPr>
              <a:t>Unsupervised Learning Approach - Topic Modelling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446992" y="2253926"/>
            <a:ext cx="13394017" cy="7481343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-900000">
            <a:off x="1862780" y="4412445"/>
            <a:ext cx="2926376" cy="0"/>
          </a:xfrm>
          <a:prstGeom prst="line">
            <a:avLst/>
          </a:prstGeom>
          <a:ln cap="flat" w="38100">
            <a:solidFill>
              <a:srgbClr val="5271FF"/>
            </a:solidFill>
            <a:prstDash val="solid"/>
            <a:headEnd type="none" len="sm" w="sm"/>
            <a:tailEnd type="arrow" len="sm" w="med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801759" y="1462762"/>
            <a:ext cx="785091" cy="431086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57505" y="4635748"/>
            <a:ext cx="1493996" cy="431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5271FF"/>
                </a:solidFill>
                <a:latin typeface="Canva Sans Bold"/>
              </a:rPr>
              <a:t>BERTopic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94351" y="1481098"/>
            <a:ext cx="1382888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Canva Sans"/>
              </a:rPr>
              <a:t>COHERENCE SCORE : DEGREE OF SEMANTIC SIMILARITY AMONG WORDS IN A TOPIC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1759" y="374946"/>
            <a:ext cx="1077551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333333"/>
                </a:solidFill>
                <a:latin typeface="DM Sans"/>
              </a:rPr>
              <a:t>COMPARISON OF METHODS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798353" y="2445623"/>
            <a:ext cx="7345647" cy="731777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786441" y="4620513"/>
            <a:ext cx="7321718" cy="290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Density-based clustering algorithm</a:t>
            </a:r>
          </a:p>
          <a:p>
            <a:pPr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More </a:t>
            </a:r>
            <a:r>
              <a:rPr lang="en-US" sz="2599">
                <a:solidFill>
                  <a:srgbClr val="000000"/>
                </a:solidFill>
                <a:latin typeface="Canva Sans"/>
              </a:rPr>
              <a:t>flexible &amp; interpretable</a:t>
            </a:r>
          </a:p>
          <a:p>
            <a:pPr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Semantic embeddings to account for a word's context</a:t>
            </a:r>
          </a:p>
          <a:p>
            <a:pPr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Better at handling short texts</a:t>
            </a:r>
          </a:p>
          <a:p>
            <a:pPr marL="561339" indent="-280669" lvl="1">
              <a:lnSpc>
                <a:spcPts val="3899"/>
              </a:lnSpc>
              <a:buFont typeface="Arial"/>
              <a:buChar char="•"/>
            </a:pPr>
            <a:r>
              <a:rPr lang="en-US" sz="2599">
                <a:solidFill>
                  <a:srgbClr val="000000"/>
                </a:solidFill>
                <a:latin typeface="Canva Sans"/>
              </a:rPr>
              <a:t>Good for noisy datasets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43262" y="789743"/>
            <a:ext cx="1210297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333333"/>
                </a:solidFill>
                <a:latin typeface="DM Sans"/>
              </a:rPr>
              <a:t>BERTOPIC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41777" y="3788488"/>
            <a:ext cx="5399363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333333"/>
                </a:solidFill>
                <a:latin typeface="Public Sans Bold"/>
              </a:rPr>
              <a:t>Features: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3556" y="5574534"/>
            <a:ext cx="3844411" cy="3162935"/>
            <a:chOff x="0" y="0"/>
            <a:chExt cx="5125882" cy="421724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3254993" y="1449062"/>
              <a:ext cx="470485" cy="1281023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4234898" y="1809327"/>
              <a:ext cx="890984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"/>
                </a:rPr>
                <a:t>NPS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547186" cy="428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Subsetted data to 4 segments: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Promoters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Passives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Detractors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CSAT</a:t>
              </a:r>
            </a:p>
            <a:p>
              <a:pPr algn="just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3262" y="789743"/>
            <a:ext cx="1210297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333333"/>
                </a:solidFill>
                <a:latin typeface="DM Sans"/>
              </a:rPr>
              <a:t>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2870" y="4147415"/>
            <a:ext cx="317098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Prepare Data</a:t>
            </a:r>
          </a:p>
        </p:txBody>
      </p:sp>
      <p:sp>
        <p:nvSpPr>
          <p:cNvPr name="AutoShape 8" id="8"/>
          <p:cNvSpPr/>
          <p:nvPr/>
        </p:nvSpPr>
        <p:spPr>
          <a:xfrm rot="0">
            <a:off x="1043262" y="3403092"/>
            <a:ext cx="16216038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9" id="9"/>
          <p:cNvGrpSpPr/>
          <p:nvPr/>
        </p:nvGrpSpPr>
        <p:grpSpPr>
          <a:xfrm rot="0">
            <a:off x="2900966" y="3234269"/>
            <a:ext cx="394795" cy="394795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3556" y="5574534"/>
            <a:ext cx="3844411" cy="3162935"/>
            <a:chOff x="0" y="0"/>
            <a:chExt cx="5125882" cy="421724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3254993" y="1449062"/>
              <a:ext cx="470485" cy="1281023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4234898" y="1809327"/>
              <a:ext cx="890984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"/>
                </a:rPr>
                <a:t>NPS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547186" cy="428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Subsetted data to 4 segments: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Promoters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Passives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Detractors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CSAT</a:t>
              </a:r>
            </a:p>
            <a:p>
              <a:pPr algn="just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3262" y="789743"/>
            <a:ext cx="1210297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333333"/>
                </a:solidFill>
                <a:latin typeface="DM Sans"/>
              </a:rPr>
              <a:t>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2870" y="4147415"/>
            <a:ext cx="317098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Prepare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5134" y="5517384"/>
            <a:ext cx="4534122" cy="263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Public Sans"/>
              </a:rPr>
              <a:t>Build BERTopic models individually for the 4 segments 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Public Sans"/>
              </a:rPr>
              <a:t>Fine-tune each model to determine the number of topics by coherence score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5518" y="4147415"/>
            <a:ext cx="387240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Model Building &amp; 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Fine-tuning</a:t>
            </a:r>
          </a:p>
        </p:txBody>
      </p:sp>
      <p:sp>
        <p:nvSpPr>
          <p:cNvPr name="AutoShape 10" id="10"/>
          <p:cNvSpPr/>
          <p:nvPr/>
        </p:nvSpPr>
        <p:spPr>
          <a:xfrm rot="0">
            <a:off x="1043262" y="3403092"/>
            <a:ext cx="16216038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2900966" y="3234269"/>
            <a:ext cx="394795" cy="394795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8556925" y="3244533"/>
            <a:ext cx="394795" cy="39479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457475" y="2942715"/>
            <a:ext cx="8529547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33333"/>
                </a:solidFill>
                <a:latin typeface="Public Sans"/>
              </a:rPr>
              <a:t>NY-based online insurance marketplace that allows consumers to compare and purchase insurance policies from a variety of providers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824278" y="5328946"/>
            <a:ext cx="1216274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333333"/>
                </a:solidFill>
                <a:latin typeface="Public Sans"/>
              </a:rPr>
              <a:t>Life, Home, Auto, Renters, Long-Term Disability, and Pet insurance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78779" y="6643396"/>
            <a:ext cx="8143470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33333"/>
                </a:solidFill>
                <a:latin typeface="Public Sans"/>
              </a:rPr>
              <a:t>Understand customer feedback in-depth</a:t>
            </a:r>
          </a:p>
          <a:p>
            <a:pPr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333333"/>
                </a:solidFill>
                <a:latin typeface="Public Sans"/>
              </a:rPr>
              <a:t>Improve</a:t>
            </a:r>
            <a:r>
              <a:rPr lang="en-US" sz="3000">
                <a:solidFill>
                  <a:srgbClr val="333333"/>
                </a:solidFill>
                <a:latin typeface="Public Sans"/>
              </a:rPr>
              <a:t> customer retention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8225" y="5338471"/>
            <a:ext cx="253395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333333"/>
                </a:solidFill>
                <a:latin typeface="Public Sans Bold"/>
              </a:rPr>
              <a:t>Products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38225" y="6710071"/>
            <a:ext cx="323519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>
                <a:solidFill>
                  <a:srgbClr val="333333"/>
                </a:solidFill>
                <a:latin typeface="Public Sans Bold"/>
              </a:rPr>
              <a:t>Motivation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15062" y="2918684"/>
            <a:ext cx="5082506" cy="167683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38225" y="2918684"/>
            <a:ext cx="1676837" cy="1676837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35641" y="809181"/>
            <a:ext cx="1210297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333333"/>
                </a:solidFill>
                <a:latin typeface="DM Sans"/>
              </a:rPr>
              <a:t>ABOUT COMPANY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3556" y="5574534"/>
            <a:ext cx="3844411" cy="3162935"/>
            <a:chOff x="0" y="0"/>
            <a:chExt cx="5125882" cy="421724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-10800000">
              <a:off x="3254993" y="1449062"/>
              <a:ext cx="470485" cy="1281023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4234898" y="1809327"/>
              <a:ext cx="890984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Canva Sans"/>
                </a:rPr>
                <a:t>NPS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66675"/>
              <a:ext cx="4547186" cy="428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Subsetted data to 4 segments: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Promoters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Passives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Detractors</a:t>
              </a:r>
            </a:p>
            <a:p>
              <a:pPr algn="just" marL="561339" indent="-280669" lvl="1">
                <a:lnSpc>
                  <a:spcPts val="3639"/>
                </a:lnSpc>
                <a:buFont typeface="Arial"/>
                <a:buChar char="•"/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CSAT</a:t>
              </a:r>
            </a:p>
            <a:p>
              <a:pPr algn="just">
                <a:lnSpc>
                  <a:spcPts val="36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3262" y="789743"/>
            <a:ext cx="1210297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333333"/>
                </a:solidFill>
                <a:latin typeface="DM Sans"/>
              </a:rPr>
              <a:t>APPROACH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2870" y="4147415"/>
            <a:ext cx="317098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Prepare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75134" y="5517384"/>
            <a:ext cx="4534122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Public Sans"/>
              </a:rPr>
              <a:t>Build BERTopic models individually for the 4 segments 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333333"/>
                </a:solidFill>
                <a:latin typeface="Public Sans"/>
              </a:rPr>
              <a:t>Fine-tune each model to determine the number of topics by coherence score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015518" y="4147415"/>
            <a:ext cx="387240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Model Building &amp; </a:t>
            </a:r>
          </a:p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Fine-tuning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46233" y="5517384"/>
            <a:ext cx="4420767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"/>
              </a:rPr>
              <a:t>Employed combination of human interpretation and BERTopic results to </a:t>
            </a:r>
          </a:p>
          <a:p>
            <a:pPr>
              <a:lnSpc>
                <a:spcPts val="3499"/>
              </a:lnSpc>
            </a:pPr>
            <a:r>
              <a:rPr lang="en-US" sz="2499">
                <a:solidFill>
                  <a:srgbClr val="333333"/>
                </a:solidFill>
                <a:latin typeface="Public Sans"/>
              </a:rPr>
              <a:t>identify key themes</a:t>
            </a:r>
            <a:r>
              <a:rPr lang="en-US" sz="2499">
                <a:solidFill>
                  <a:srgbClr val="333333"/>
                </a:solidFill>
                <a:latin typeface="Public Sans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79837" y="4308906"/>
            <a:ext cx="3852555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Public Sans Bold"/>
              </a:rPr>
              <a:t>Interpret Results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1043262" y="3403092"/>
            <a:ext cx="16216038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/>
          <p:nvPr/>
        </p:nvGrpSpPr>
        <p:grpSpPr>
          <a:xfrm rot="0">
            <a:off x="2900966" y="3234269"/>
            <a:ext cx="394795" cy="394795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8556925" y="3244533"/>
            <a:ext cx="394795" cy="394795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212884" y="3219982"/>
            <a:ext cx="394795" cy="394795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2174" y="850441"/>
            <a:ext cx="1496551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333333"/>
                </a:solidFill>
                <a:latin typeface="DM Sans"/>
              </a:rPr>
              <a:t>EXTRACTED TOPICS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967949" y="2620146"/>
            <a:ext cx="10655716" cy="7423039"/>
            <a:chOff x="0" y="0"/>
            <a:chExt cx="14207622" cy="989738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3761198" y="182163"/>
              <a:ext cx="6476815" cy="6476815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B44E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5655693" y="3420571"/>
              <a:ext cx="6476815" cy="6476815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8E89">
                  <a:alpha val="4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7730807" y="0"/>
              <a:ext cx="6476815" cy="6476815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8A98F2">
                  <a:alpha val="49804"/>
                </a:srgbClr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6476815" cy="6476815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DAB2">
                  <a:alpha val="49804"/>
                </a:srgbClr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248255" y="2572661"/>
              <a:ext cx="1614074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Great CX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303867" y="3655510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Easy process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58235" y="2807952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Good coverage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037467" y="4064924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Process guidance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69910" y="5213902"/>
              <a:ext cx="2225877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Podcast/radio recommendation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197310" y="294008"/>
              <a:ext cx="1652039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Seamless experience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464867" y="1543798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Responsive CSRs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9914974" y="4545912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Excessive contact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9829731" y="5623316"/>
              <a:ext cx="1614074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High quotes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8161218" y="6839052"/>
              <a:ext cx="1794454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Poor coordination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7832528" y="2299719"/>
              <a:ext cx="2123144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Long </a:t>
              </a:r>
            </a:p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medical process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6476815" y="4773016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Long overall process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1440042" y="2262067"/>
              <a:ext cx="2035496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Calls in place of online quotes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1650752" y="3791981"/>
              <a:ext cx="1614074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Misleading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9691350" y="768066"/>
              <a:ext cx="2555729" cy="885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4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Uncomfortable sharing personal info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5963934" y="5759787"/>
              <a:ext cx="2071343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63"/>
                </a:lnSpc>
              </a:pPr>
              <a:r>
                <a:rPr lang="en-US" sz="1470">
                  <a:solidFill>
                    <a:srgbClr val="000000"/>
                  </a:solidFill>
                  <a:latin typeface="Poppins"/>
                </a:rPr>
                <a:t>Poor communication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8224797" y="2019118"/>
            <a:ext cx="2142020" cy="60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9">
                <a:solidFill>
                  <a:srgbClr val="FFB44E"/>
                </a:solidFill>
                <a:latin typeface="Canva Sans Bold"/>
              </a:rPr>
              <a:t>PASSIVES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134414" y="8080951"/>
            <a:ext cx="2978502" cy="59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9">
                <a:solidFill>
                  <a:srgbClr val="FF8E89"/>
                </a:solidFill>
                <a:latin typeface="Canva Sans Bold"/>
              </a:rPr>
              <a:t>DETRACTORS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953596" y="4810441"/>
            <a:ext cx="1159321" cy="59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9">
                <a:solidFill>
                  <a:srgbClr val="8A98F2"/>
                </a:solidFill>
                <a:latin typeface="Canva Sans Bold"/>
              </a:rPr>
              <a:t>CSAT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36945" y="4807191"/>
            <a:ext cx="2800213" cy="60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9">
                <a:solidFill>
                  <a:srgbClr val="BEDAB2"/>
                </a:solidFill>
                <a:latin typeface="Canva Sans Bold"/>
              </a:rPr>
              <a:t>PROMOTERS</a:t>
            </a:r>
          </a:p>
        </p:txBody>
      </p:sp>
      <p:sp>
        <p:nvSpPr>
          <p:cNvPr name="AutoShape 36" id="36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2174" y="850441"/>
            <a:ext cx="1496551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333333"/>
                </a:solidFill>
                <a:latin typeface="DM Sans"/>
              </a:rPr>
              <a:t>EXTRACTED TOPICS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0" y="2085793"/>
            <a:ext cx="16112917" cy="7957392"/>
            <a:chOff x="0" y="0"/>
            <a:chExt cx="21483889" cy="1060985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9051797" y="894635"/>
              <a:ext cx="6476815" cy="6476815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B44E">
                  <a:alpha val="13725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7462" lIns="57462" bIns="57462" rIns="5746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0946291" y="4133042"/>
              <a:ext cx="6476815" cy="647681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8E89">
                  <a:alpha val="13725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7462" lIns="57462" bIns="57462" rIns="5746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3021406" y="712471"/>
              <a:ext cx="6476815" cy="6476815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8A98F2">
                  <a:alpha val="13725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7462" lIns="57462" bIns="57462" rIns="5746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5290599" y="712471"/>
              <a:ext cx="6476815" cy="647681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DAB2">
                  <a:alpha val="49804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7462" lIns="57462" bIns="57462" rIns="5746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9538854" y="3285132"/>
              <a:ext cx="1614074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Great CX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9594466" y="4367981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Easy process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5548834" y="3520423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Good coverage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6328065" y="4777395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Process guidance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060509" y="5926374"/>
              <a:ext cx="2225877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Podcast/radio recommendation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7487909" y="1006480"/>
              <a:ext cx="1652039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Seamless experience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755465" y="2256269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Responsive CSRs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5205573" y="5258383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Excessive contact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5120330" y="6335787"/>
              <a:ext cx="1614074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High quotes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3451816" y="7551524"/>
              <a:ext cx="1794454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Poor coordination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123126" y="3012190"/>
              <a:ext cx="2123144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Long </a:t>
              </a:r>
            </a:p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medical process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1767413" y="5485487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Long overall process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6730641" y="2974538"/>
              <a:ext cx="2035496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Calls in place of online quotes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6941351" y="4504453"/>
              <a:ext cx="1614074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Misleading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4981949" y="1480538"/>
              <a:ext cx="2555729" cy="885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Uncomfortable sharing personal info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1254533" y="6472258"/>
              <a:ext cx="2071343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Poor communication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0966396" y="-66675"/>
              <a:ext cx="2856027" cy="779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12"/>
                </a:lnSpc>
              </a:pPr>
              <a:r>
                <a:rPr lang="en-US" sz="3509">
                  <a:solidFill>
                    <a:srgbClr val="FFB44E"/>
                  </a:solidFill>
                  <a:latin typeface="Canva Sans Bold"/>
                </a:rPr>
                <a:t>PASSIVES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7512552" y="8015770"/>
              <a:ext cx="3971336" cy="77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12"/>
                </a:lnSpc>
              </a:pPr>
              <a:r>
                <a:rPr lang="en-US" sz="3509">
                  <a:solidFill>
                    <a:srgbClr val="FF8E89"/>
                  </a:solidFill>
                  <a:latin typeface="Canva Sans Bold"/>
                </a:rPr>
                <a:t>DETRACTORS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9938127" y="3655089"/>
              <a:ext cx="1545761" cy="77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12"/>
                </a:lnSpc>
              </a:pPr>
              <a:r>
                <a:rPr lang="en-US" sz="3509">
                  <a:solidFill>
                    <a:srgbClr val="8A98F2"/>
                  </a:solidFill>
                  <a:latin typeface="Canva Sans Bold"/>
                </a:rPr>
                <a:t>CSAT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115926" y="3650756"/>
              <a:ext cx="3733617" cy="779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12"/>
                </a:lnSpc>
              </a:pPr>
              <a:r>
                <a:rPr lang="en-US" sz="3509">
                  <a:solidFill>
                    <a:srgbClr val="BEDAB2"/>
                  </a:solidFill>
                  <a:latin typeface="Canva Sans Bold"/>
                </a:rPr>
                <a:t>PROMOTERS</a:t>
              </a:r>
            </a:p>
          </p:txBody>
        </p:sp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575818" y="3897336"/>
              <a:ext cx="3185481" cy="3077971"/>
            </a:xfrm>
            <a:prstGeom prst="rect">
              <a:avLst/>
            </a:prstGeom>
          </p:spPr>
        </p:pic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4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7151638"/>
              <a:ext cx="5575460" cy="1386896"/>
            </a:xfrm>
            <a:prstGeom prst="rect">
              <a:avLst/>
            </a:prstGeom>
          </p:spPr>
        </p:pic>
        <p:sp>
          <p:nvSpPr>
            <p:cNvPr name="TextBox 39" id="39"/>
            <p:cNvSpPr txBox="true"/>
            <p:nvPr/>
          </p:nvSpPr>
          <p:spPr>
            <a:xfrm rot="0">
              <a:off x="659544" y="7345304"/>
              <a:ext cx="4825790" cy="1042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69"/>
                </a:lnSpc>
              </a:pPr>
              <a:r>
                <a:rPr lang="en-US" sz="1549">
                  <a:solidFill>
                    <a:srgbClr val="000000"/>
                  </a:solidFill>
                  <a:latin typeface="Canva Sans Bold"/>
                </a:rPr>
                <a:t>"It was really easy to use, and I got twice the coverage for the same price  as my old life insurance."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2174" y="850441"/>
            <a:ext cx="1496551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333333"/>
                </a:solidFill>
                <a:latin typeface="DM Sans"/>
              </a:rPr>
              <a:t>EXTRACTED TOPICS - Passives, CSAT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36945" y="1903229"/>
            <a:ext cx="17361208" cy="8139956"/>
            <a:chOff x="0" y="0"/>
            <a:chExt cx="23148278" cy="1085327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935871" y="1138053"/>
              <a:ext cx="6476815" cy="6476815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B44E">
                  <a:alpha val="49804"/>
                </a:srgbClr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7462" lIns="57462" bIns="57462" rIns="5746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9830365" y="4376461"/>
              <a:ext cx="6476815" cy="647681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FF8E89">
                  <a:alpha val="13725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7462" lIns="57462" bIns="57462" rIns="5746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1" id="11"/>
            <p:cNvGrpSpPr/>
            <p:nvPr/>
          </p:nvGrpSpPr>
          <p:grpSpPr>
            <a:xfrm rot="0">
              <a:off x="11905480" y="955890"/>
              <a:ext cx="6476815" cy="6476815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8A98F2">
                  <a:alpha val="49804"/>
                </a:srgbClr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7462" lIns="57462" bIns="57462" rIns="5746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4174673" y="955890"/>
              <a:ext cx="6476815" cy="6476815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BEDAB2">
                  <a:alpha val="13725"/>
                </a:srgbClr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7462" lIns="57462" bIns="57462" rIns="57462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8422928" y="3528551"/>
              <a:ext cx="1614074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Great CX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478540" y="4611400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Easy process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432908" y="3763842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Good coverage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5212139" y="5020814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Process guidance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944582" y="6169792"/>
              <a:ext cx="2225877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Podcast/radio recommendation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371983" y="1249898"/>
              <a:ext cx="1652039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Seamless experience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639539" y="2499688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Responsive CSRs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4089647" y="5501802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Excessive contact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4004404" y="6579206"/>
              <a:ext cx="1614074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High quotes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2335890" y="7794942"/>
              <a:ext cx="1794454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A6A6A6"/>
                  </a:solidFill>
                  <a:latin typeface="Poppins"/>
                </a:rPr>
                <a:t>Poor coordination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2007200" y="3255608"/>
              <a:ext cx="2123144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Long </a:t>
              </a:r>
            </a:p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medical process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0651487" y="5728906"/>
              <a:ext cx="1558462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Long overall process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5614715" y="3217957"/>
              <a:ext cx="2035496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Calls in place of online quotes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5825425" y="4747871"/>
              <a:ext cx="1614074" cy="301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Misleading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3866023" y="1723956"/>
              <a:ext cx="2555729" cy="8858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Uncomfortable sharing personal info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0138607" y="6715677"/>
              <a:ext cx="2071343" cy="593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5"/>
                </a:lnSpc>
              </a:pPr>
              <a:r>
                <a:rPr lang="en-US" sz="1479">
                  <a:solidFill>
                    <a:srgbClr val="000000"/>
                  </a:solidFill>
                  <a:latin typeface="Poppins"/>
                </a:rPr>
                <a:t>Poor communication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9850470" y="176744"/>
              <a:ext cx="2856027" cy="779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12"/>
                </a:lnSpc>
              </a:pPr>
              <a:r>
                <a:rPr lang="en-US" sz="3509">
                  <a:solidFill>
                    <a:srgbClr val="FFB44E"/>
                  </a:solidFill>
                  <a:latin typeface="Canva Sans Bold"/>
                </a:rPr>
                <a:t>PASSIVES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6396626" y="8259189"/>
              <a:ext cx="3971336" cy="77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12"/>
                </a:lnSpc>
              </a:pPr>
              <a:r>
                <a:rPr lang="en-US" sz="3509">
                  <a:solidFill>
                    <a:srgbClr val="FF8E89"/>
                  </a:solidFill>
                  <a:latin typeface="Canva Sans Bold"/>
                </a:rPr>
                <a:t>DETRACTORS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8822201" y="3898508"/>
              <a:ext cx="1545761" cy="774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12"/>
                </a:lnSpc>
              </a:pPr>
              <a:r>
                <a:rPr lang="en-US" sz="3509">
                  <a:solidFill>
                    <a:srgbClr val="8A98F2"/>
                  </a:solidFill>
                  <a:latin typeface="Canva Sans Bold"/>
                </a:rPr>
                <a:t>CSAT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3894175"/>
              <a:ext cx="3733617" cy="7791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12"/>
                </a:lnSpc>
              </a:pPr>
              <a:r>
                <a:rPr lang="en-US" sz="3509">
                  <a:solidFill>
                    <a:srgbClr val="BEDAB2"/>
                  </a:solidFill>
                  <a:latin typeface="Canva Sans Bold"/>
                </a:rPr>
                <a:t>PROMOTERS</a:t>
              </a:r>
            </a:p>
          </p:txBody>
        </p:sp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2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6485840" y="0"/>
              <a:ext cx="6662438" cy="1657281"/>
            </a:xfrm>
            <a:prstGeom prst="rect">
              <a:avLst/>
            </a:prstGeom>
          </p:spPr>
        </p:pic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3086242" y="14851"/>
              <a:ext cx="3399598" cy="3284862"/>
            </a:xfrm>
            <a:prstGeom prst="rect">
              <a:avLst/>
            </a:prstGeom>
          </p:spPr>
        </p:pic>
        <p:sp>
          <p:nvSpPr>
            <p:cNvPr name="TextBox 39" id="39"/>
            <p:cNvSpPr txBox="true"/>
            <p:nvPr/>
          </p:nvSpPr>
          <p:spPr>
            <a:xfrm rot="0">
              <a:off x="17294878" y="151348"/>
              <a:ext cx="5732223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Canva Sans Bold"/>
                </a:rPr>
                <a:t>"Had to follow up several times and they claimed they were reaching out for medical records but my doctor had no records of this. I ultimately had to take care of this."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92174" y="850441"/>
            <a:ext cx="1496551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333333"/>
                </a:solidFill>
                <a:latin typeface="DM Sans"/>
              </a:rPr>
              <a:t>EXTRACTED TOPICS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788848" y="2756769"/>
            <a:ext cx="4857611" cy="485761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B44E">
                <a:alpha val="1372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7462" lIns="57462" bIns="57462" rIns="5746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209719" y="5185574"/>
            <a:ext cx="4857611" cy="485761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8E89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7462" lIns="57462" bIns="57462" rIns="5746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66054" y="2620146"/>
            <a:ext cx="4857611" cy="485761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8A98F2">
                <a:alpha val="13725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7462" lIns="57462" bIns="57462" rIns="5746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967949" y="2620146"/>
            <a:ext cx="4857611" cy="485761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BEDAB2">
                <a:alpha val="13725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7462" lIns="57462" bIns="57462" rIns="57462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7154140" y="4547261"/>
            <a:ext cx="1210556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Great CX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195849" y="5359398"/>
            <a:ext cx="11688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Easy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161626" y="4723729"/>
            <a:ext cx="11688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Good coverage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46049" y="5666458"/>
            <a:ext cx="11688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Process guidance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295381" y="6528192"/>
            <a:ext cx="1669408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Podcast/radio recommendation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615931" y="2838271"/>
            <a:ext cx="123902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Seamless experience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066599" y="3775613"/>
            <a:ext cx="11688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Responsive CSRs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404180" y="6027199"/>
            <a:ext cx="11688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000000"/>
                </a:solidFill>
                <a:latin typeface="Poppins"/>
              </a:rPr>
              <a:t>Excessive contact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340248" y="6835252"/>
            <a:ext cx="1210556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000000"/>
                </a:solidFill>
                <a:latin typeface="Poppins"/>
              </a:rPr>
              <a:t>High quotes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88862" y="7747054"/>
            <a:ext cx="1345841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000000"/>
                </a:solidFill>
                <a:latin typeface="Poppins"/>
              </a:rPr>
              <a:t>Poor coordination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42345" y="4342554"/>
            <a:ext cx="1592358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Long </a:t>
            </a:r>
          </a:p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medical process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825560" y="6197527"/>
            <a:ext cx="116884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000000"/>
                </a:solidFill>
                <a:latin typeface="Poppins"/>
              </a:rPr>
              <a:t>Long overall process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47981" y="4314315"/>
            <a:ext cx="1526622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Calls in place of online quotes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706013" y="5461751"/>
            <a:ext cx="1210556" cy="228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Misleading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236461" y="3193815"/>
            <a:ext cx="1916797" cy="66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A6A6A6"/>
                </a:solidFill>
                <a:latin typeface="Poppins"/>
              </a:rPr>
              <a:t>Uncomfortable sharing personal info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440900" y="6937605"/>
            <a:ext cx="155350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75"/>
              </a:lnSpc>
            </a:pPr>
            <a:r>
              <a:rPr lang="en-US" sz="1479">
                <a:solidFill>
                  <a:srgbClr val="000000"/>
                </a:solidFill>
                <a:latin typeface="Poppins"/>
              </a:rPr>
              <a:t>Poor communication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224797" y="2019118"/>
            <a:ext cx="2142020" cy="60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9">
                <a:solidFill>
                  <a:srgbClr val="FFB44E"/>
                </a:solidFill>
                <a:latin typeface="Canva Sans Bold"/>
              </a:rPr>
              <a:t>PASSIVES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34414" y="8080951"/>
            <a:ext cx="2978502" cy="59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9">
                <a:solidFill>
                  <a:srgbClr val="FF8E89"/>
                </a:solidFill>
                <a:latin typeface="Canva Sans Bold"/>
              </a:rPr>
              <a:t>DETRACTORS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4953596" y="4810441"/>
            <a:ext cx="1159321" cy="59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9">
                <a:solidFill>
                  <a:srgbClr val="8A98F2"/>
                </a:solidFill>
                <a:latin typeface="Canva Sans Bold"/>
              </a:rPr>
              <a:t>CSAT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36945" y="4807191"/>
            <a:ext cx="2800213" cy="60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12"/>
              </a:lnSpc>
            </a:pPr>
            <a:r>
              <a:rPr lang="en-US" sz="3509">
                <a:solidFill>
                  <a:srgbClr val="BEDAB2"/>
                </a:solidFill>
                <a:latin typeface="Canva Sans Bold"/>
              </a:rPr>
              <a:t>PROMOTERS</a:t>
            </a:r>
          </a:p>
        </p:txBody>
      </p:sp>
      <p:sp>
        <p:nvSpPr>
          <p:cNvPr name="AutoShape 35" id="35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6" id="36"/>
          <p:cNvGrpSpPr/>
          <p:nvPr/>
        </p:nvGrpSpPr>
        <p:grpSpPr>
          <a:xfrm rot="0">
            <a:off x="13311291" y="2085793"/>
            <a:ext cx="4941397" cy="1229173"/>
            <a:chOff x="0" y="0"/>
            <a:chExt cx="6588530" cy="1638897"/>
          </a:xfrm>
        </p:grpSpPr>
        <p:pic>
          <p:nvPicPr>
            <p:cNvPr name="Picture 37" id="37"/>
            <p:cNvPicPr>
              <a:picLocks noChangeAspect="true"/>
            </p:cNvPicPr>
            <p:nvPr/>
          </p:nvPicPr>
          <p:blipFill>
            <a:blip r:embed="rId2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588530" cy="1638897"/>
            </a:xfrm>
            <a:prstGeom prst="rect">
              <a:avLst/>
            </a:prstGeom>
          </p:spPr>
        </p:pic>
        <p:sp>
          <p:nvSpPr>
            <p:cNvPr name="TextBox 38" id="38"/>
            <p:cNvSpPr txBox="true"/>
            <p:nvPr/>
          </p:nvSpPr>
          <p:spPr>
            <a:xfrm rot="0">
              <a:off x="854506" y="19965"/>
              <a:ext cx="5496000" cy="1570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888"/>
                </a:lnSpc>
              </a:pPr>
              <a:r>
                <a:rPr lang="en-US" sz="1348">
                  <a:solidFill>
                    <a:srgbClr val="000000"/>
                  </a:solidFill>
                  <a:latin typeface="Canva Sans Bold"/>
                </a:rPr>
                <a:t>There was a massive screw-up when your company laid-off my agent before she was able to complete my insurance order. I was left waiting, with no insurance and no answered or returned calls, for more than two days.</a:t>
              </a:r>
            </a:p>
          </p:txBody>
        </p:sp>
      </p:grpSp>
      <p:pic>
        <p:nvPicPr>
          <p:cNvPr name="Picture 39" id="3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11434703" y="3381640"/>
            <a:ext cx="4847040" cy="468345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033051"/>
            <a:ext cx="12551091" cy="75543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92174" y="907591"/>
            <a:ext cx="1496551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333333"/>
                </a:solidFill>
                <a:latin typeface="DM Sans"/>
              </a:rPr>
              <a:t>TRENDS OF TOPIC PROPORTIONS- PASSIVES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2004407" y="4965392"/>
            <a:ext cx="5398961" cy="1642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6"/>
              </a:lnSpc>
            </a:pPr>
            <a:r>
              <a:rPr lang="en-US" sz="2390">
                <a:solidFill>
                  <a:srgbClr val="000000"/>
                </a:solidFill>
                <a:latin typeface="Canva Sans Italics"/>
              </a:rPr>
              <a:t>People have been unhappy with being overcontacted, which is an ongoing issue, and this seems to be a growing problem.</a:t>
            </a:r>
          </a:p>
        </p:txBody>
      </p:sp>
      <p:sp>
        <p:nvSpPr>
          <p:cNvPr name="AutoShape 6" id="6"/>
          <p:cNvSpPr/>
          <p:nvPr/>
        </p:nvSpPr>
        <p:spPr>
          <a:xfrm rot="-9184246">
            <a:off x="7052548" y="4701874"/>
            <a:ext cx="4810557" cy="0"/>
          </a:xfrm>
          <a:prstGeom prst="line">
            <a:avLst/>
          </a:prstGeom>
          <a:ln cap="flat" w="38100">
            <a:solidFill>
              <a:srgbClr val="D44512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47876" y="2101989"/>
            <a:ext cx="12156736" cy="77150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00968" y="5519302"/>
            <a:ext cx="4651965" cy="1663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46"/>
              </a:lnSpc>
            </a:pPr>
            <a:r>
              <a:rPr lang="en-US" sz="2390">
                <a:solidFill>
                  <a:srgbClr val="000000"/>
                </a:solidFill>
                <a:latin typeface="Canva Sans Italics"/>
              </a:rPr>
              <a:t>Downward trend confirmed by Pg, updates to the application process were rolled out since 2019</a:t>
            </a:r>
          </a:p>
        </p:txBody>
      </p:sp>
      <p:sp>
        <p:nvSpPr>
          <p:cNvPr name="AutoShape 5" id="5"/>
          <p:cNvSpPr/>
          <p:nvPr/>
        </p:nvSpPr>
        <p:spPr>
          <a:xfrm rot="-1418784">
            <a:off x="4062700" y="4654643"/>
            <a:ext cx="3797061" cy="0"/>
          </a:xfrm>
          <a:prstGeom prst="line">
            <a:avLst/>
          </a:prstGeom>
          <a:ln cap="flat" w="38100">
            <a:solidFill>
              <a:srgbClr val="D44512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6" id="6"/>
          <p:cNvSpPr txBox="true"/>
          <p:nvPr/>
        </p:nvSpPr>
        <p:spPr>
          <a:xfrm rot="0">
            <a:off x="992174" y="907591"/>
            <a:ext cx="1496551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333333"/>
                </a:solidFill>
                <a:latin typeface="DM Sans"/>
              </a:rPr>
              <a:t>TRENDS OF TOPIC PROPORTIONS- DETRACTORS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522162" y="1837493"/>
            <a:ext cx="11086651" cy="834783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846893"/>
            <a:ext cx="14965512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333333"/>
                </a:solidFill>
                <a:latin typeface="DM Sans"/>
              </a:rPr>
              <a:t>DASHBOARD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7249" y="2836909"/>
            <a:ext cx="6596835" cy="2574000"/>
            <a:chOff x="0" y="0"/>
            <a:chExt cx="6151477" cy="24002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51477" cy="2400228"/>
            </a:xfrm>
            <a:custGeom>
              <a:avLst/>
              <a:gdLst/>
              <a:ahLst/>
              <a:cxnLst/>
              <a:rect r="r" b="b" t="t" l="l"/>
              <a:pathLst>
                <a:path h="2400228" w="6151477">
                  <a:moveTo>
                    <a:pt x="6027017" y="59690"/>
                  </a:moveTo>
                  <a:cubicBezTo>
                    <a:pt x="6062577" y="59690"/>
                    <a:pt x="6091787" y="88900"/>
                    <a:pt x="6091787" y="124460"/>
                  </a:cubicBezTo>
                  <a:lnTo>
                    <a:pt x="6091787" y="2275767"/>
                  </a:lnTo>
                  <a:cubicBezTo>
                    <a:pt x="6091787" y="2311328"/>
                    <a:pt x="6062577" y="2340537"/>
                    <a:pt x="6027017" y="2340537"/>
                  </a:cubicBezTo>
                  <a:lnTo>
                    <a:pt x="124460" y="2340537"/>
                  </a:lnTo>
                  <a:cubicBezTo>
                    <a:pt x="88900" y="2340537"/>
                    <a:pt x="59690" y="2311328"/>
                    <a:pt x="59690" y="22757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27017" y="59690"/>
                  </a:lnTo>
                  <a:moveTo>
                    <a:pt x="6027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75767"/>
                  </a:lnTo>
                  <a:cubicBezTo>
                    <a:pt x="0" y="2344347"/>
                    <a:pt x="55880" y="2400228"/>
                    <a:pt x="124460" y="2400228"/>
                  </a:cubicBezTo>
                  <a:lnTo>
                    <a:pt x="6027017" y="2400228"/>
                  </a:lnTo>
                  <a:cubicBezTo>
                    <a:pt x="6095597" y="2400228"/>
                    <a:pt x="6151477" y="2344347"/>
                    <a:pt x="6151477" y="2275767"/>
                  </a:cubicBezTo>
                  <a:lnTo>
                    <a:pt x="6151477" y="124460"/>
                  </a:lnTo>
                  <a:cubicBezTo>
                    <a:pt x="6151477" y="55880"/>
                    <a:pt x="6095597" y="0"/>
                    <a:pt x="60270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028700" y="3253443"/>
            <a:ext cx="1737098" cy="173709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AutoShape 6" id="6"/>
          <p:cNvSpPr/>
          <p:nvPr/>
        </p:nvSpPr>
        <p:spPr>
          <a:xfrm rot="0">
            <a:off x="1028700" y="1870830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229" y="3702846"/>
            <a:ext cx="807904" cy="838292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841983" y="3958942"/>
            <a:ext cx="535738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333333"/>
                </a:solidFill>
                <a:latin typeface="Public Sans"/>
              </a:rPr>
              <a:t>All customers may not be equally likely to receive a survey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41983" y="3314141"/>
            <a:ext cx="321381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D44512"/>
                </a:solidFill>
                <a:latin typeface="Poppins Bold"/>
              </a:rPr>
              <a:t>Sampling Bias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3450" y="699255"/>
            <a:ext cx="121029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333333"/>
                </a:solidFill>
                <a:latin typeface="DM Sans"/>
              </a:rPr>
              <a:t>LIMITATIONS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7249" y="2836909"/>
            <a:ext cx="6596835" cy="2574000"/>
            <a:chOff x="0" y="0"/>
            <a:chExt cx="6151477" cy="24002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51477" cy="2400228"/>
            </a:xfrm>
            <a:custGeom>
              <a:avLst/>
              <a:gdLst/>
              <a:ahLst/>
              <a:cxnLst/>
              <a:rect r="r" b="b" t="t" l="l"/>
              <a:pathLst>
                <a:path h="2400228" w="6151477">
                  <a:moveTo>
                    <a:pt x="6027017" y="59690"/>
                  </a:moveTo>
                  <a:cubicBezTo>
                    <a:pt x="6062577" y="59690"/>
                    <a:pt x="6091787" y="88900"/>
                    <a:pt x="6091787" y="124460"/>
                  </a:cubicBezTo>
                  <a:lnTo>
                    <a:pt x="6091787" y="2275767"/>
                  </a:lnTo>
                  <a:cubicBezTo>
                    <a:pt x="6091787" y="2311328"/>
                    <a:pt x="6062577" y="2340537"/>
                    <a:pt x="6027017" y="2340537"/>
                  </a:cubicBezTo>
                  <a:lnTo>
                    <a:pt x="124460" y="2340537"/>
                  </a:lnTo>
                  <a:cubicBezTo>
                    <a:pt x="88900" y="2340537"/>
                    <a:pt x="59690" y="2311328"/>
                    <a:pt x="59690" y="22757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27017" y="59690"/>
                  </a:lnTo>
                  <a:moveTo>
                    <a:pt x="6027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75767"/>
                  </a:lnTo>
                  <a:cubicBezTo>
                    <a:pt x="0" y="2344347"/>
                    <a:pt x="55880" y="2400228"/>
                    <a:pt x="124460" y="2400228"/>
                  </a:cubicBezTo>
                  <a:lnTo>
                    <a:pt x="6027017" y="2400228"/>
                  </a:lnTo>
                  <a:cubicBezTo>
                    <a:pt x="6095597" y="2400228"/>
                    <a:pt x="6151477" y="2344347"/>
                    <a:pt x="6151477" y="2275767"/>
                  </a:cubicBezTo>
                  <a:lnTo>
                    <a:pt x="6151477" y="124460"/>
                  </a:lnTo>
                  <a:cubicBezTo>
                    <a:pt x="6151477" y="55880"/>
                    <a:pt x="6095597" y="0"/>
                    <a:pt x="60270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028700" y="3253443"/>
            <a:ext cx="1737098" cy="173709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738651" y="2836909"/>
            <a:ext cx="6596835" cy="2574000"/>
            <a:chOff x="0" y="0"/>
            <a:chExt cx="6151477" cy="240022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151477" cy="2400228"/>
            </a:xfrm>
            <a:custGeom>
              <a:avLst/>
              <a:gdLst/>
              <a:ahLst/>
              <a:cxnLst/>
              <a:rect r="r" b="b" t="t" l="l"/>
              <a:pathLst>
                <a:path h="2400228" w="6151477">
                  <a:moveTo>
                    <a:pt x="6027017" y="59690"/>
                  </a:moveTo>
                  <a:cubicBezTo>
                    <a:pt x="6062577" y="59690"/>
                    <a:pt x="6091787" y="88900"/>
                    <a:pt x="6091787" y="124460"/>
                  </a:cubicBezTo>
                  <a:lnTo>
                    <a:pt x="6091787" y="2275767"/>
                  </a:lnTo>
                  <a:cubicBezTo>
                    <a:pt x="6091787" y="2311328"/>
                    <a:pt x="6062577" y="2340537"/>
                    <a:pt x="6027017" y="2340537"/>
                  </a:cubicBezTo>
                  <a:lnTo>
                    <a:pt x="124460" y="2340537"/>
                  </a:lnTo>
                  <a:cubicBezTo>
                    <a:pt x="88900" y="2340537"/>
                    <a:pt x="59690" y="2311328"/>
                    <a:pt x="59690" y="22757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27017" y="59690"/>
                  </a:lnTo>
                  <a:moveTo>
                    <a:pt x="6027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75767"/>
                  </a:lnTo>
                  <a:cubicBezTo>
                    <a:pt x="0" y="2344347"/>
                    <a:pt x="55880" y="2400228"/>
                    <a:pt x="124460" y="2400228"/>
                  </a:cubicBezTo>
                  <a:lnTo>
                    <a:pt x="6027017" y="2400228"/>
                  </a:lnTo>
                  <a:cubicBezTo>
                    <a:pt x="6095597" y="2400228"/>
                    <a:pt x="6151477" y="2344347"/>
                    <a:pt x="6151477" y="2275767"/>
                  </a:cubicBezTo>
                  <a:lnTo>
                    <a:pt x="6151477" y="124460"/>
                  </a:lnTo>
                  <a:cubicBezTo>
                    <a:pt x="6151477" y="55880"/>
                    <a:pt x="6095597" y="0"/>
                    <a:pt x="60270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9870102" y="3253443"/>
            <a:ext cx="1737098" cy="173709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AutoShape 10" id="10"/>
          <p:cNvSpPr/>
          <p:nvPr/>
        </p:nvSpPr>
        <p:spPr>
          <a:xfrm rot="0">
            <a:off x="1028700" y="1870830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229" y="3702846"/>
            <a:ext cx="807904" cy="838292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12581" y="3672543"/>
            <a:ext cx="852139" cy="838292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2841983" y="3958942"/>
            <a:ext cx="535738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333333"/>
                </a:solidFill>
                <a:latin typeface="Public Sans"/>
              </a:rPr>
              <a:t>All customers may not be equally likely to receive a survey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41983" y="3314141"/>
            <a:ext cx="321381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D44512"/>
                </a:solidFill>
                <a:latin typeface="Poppins Bold"/>
              </a:rPr>
              <a:t>Sampling Bias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770324" y="3752291"/>
            <a:ext cx="502881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333333"/>
                </a:solidFill>
                <a:latin typeface="Public Sans"/>
              </a:rPr>
              <a:t>Customers responding to surveys were different from those who didn't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683385" y="3224868"/>
            <a:ext cx="535738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D44512"/>
                </a:solidFill>
                <a:latin typeface="Poppins Bold"/>
              </a:rPr>
              <a:t> Non-response Bias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450" y="699255"/>
            <a:ext cx="121029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333333"/>
                </a:solidFill>
                <a:latin typeface="DM Sans"/>
              </a:rPr>
              <a:t>LIMITATIONS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990975"/>
            <a:ext cx="7314595" cy="4923552"/>
            <a:chOff x="0" y="0"/>
            <a:chExt cx="9752793" cy="656473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245607"/>
              <a:ext cx="9752793" cy="5319129"/>
              <a:chOff x="0" y="0"/>
              <a:chExt cx="6503969" cy="354723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503969" cy="3547235"/>
              </a:xfrm>
              <a:custGeom>
                <a:avLst/>
                <a:gdLst/>
                <a:ahLst/>
                <a:cxnLst/>
                <a:rect r="r" b="b" t="t" l="l"/>
                <a:pathLst>
                  <a:path h="3547235" w="6503969">
                    <a:moveTo>
                      <a:pt x="6379509" y="59690"/>
                    </a:moveTo>
                    <a:cubicBezTo>
                      <a:pt x="6415069" y="59690"/>
                      <a:pt x="6444279" y="88900"/>
                      <a:pt x="6444279" y="124460"/>
                    </a:cubicBezTo>
                    <a:lnTo>
                      <a:pt x="6444279" y="3422776"/>
                    </a:lnTo>
                    <a:cubicBezTo>
                      <a:pt x="6444279" y="3458335"/>
                      <a:pt x="6415069" y="3487546"/>
                      <a:pt x="6379509" y="3487546"/>
                    </a:cubicBezTo>
                    <a:lnTo>
                      <a:pt x="124460" y="3487546"/>
                    </a:lnTo>
                    <a:cubicBezTo>
                      <a:pt x="88900" y="3487546"/>
                      <a:pt x="59690" y="3458335"/>
                      <a:pt x="59690" y="342277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379509" y="59690"/>
                    </a:lnTo>
                    <a:moveTo>
                      <a:pt x="637950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422776"/>
                    </a:lnTo>
                    <a:cubicBezTo>
                      <a:pt x="0" y="3491355"/>
                      <a:pt x="55880" y="3547235"/>
                      <a:pt x="124460" y="3547235"/>
                    </a:cubicBezTo>
                    <a:lnTo>
                      <a:pt x="6379509" y="3547235"/>
                    </a:lnTo>
                    <a:cubicBezTo>
                      <a:pt x="6448089" y="3547235"/>
                      <a:pt x="6503969" y="3491355"/>
                      <a:pt x="6503969" y="3422776"/>
                    </a:cubicBezTo>
                    <a:lnTo>
                      <a:pt x="6503969" y="124460"/>
                    </a:lnTo>
                    <a:cubicBezTo>
                      <a:pt x="6503969" y="55880"/>
                      <a:pt x="6448089" y="0"/>
                      <a:pt x="6379509" y="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9255" y="0"/>
              <a:ext cx="9743538" cy="1030791"/>
              <a:chOff x="0" y="0"/>
              <a:chExt cx="6242423" cy="6604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242423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242423">
                    <a:moveTo>
                      <a:pt x="611796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117963" y="0"/>
                    </a:lnTo>
                    <a:cubicBezTo>
                      <a:pt x="6186543" y="0"/>
                      <a:pt x="6242423" y="55880"/>
                      <a:pt x="6242423" y="124460"/>
                    </a:cubicBezTo>
                    <a:lnTo>
                      <a:pt x="6242423" y="535940"/>
                    </a:lnTo>
                    <a:cubicBezTo>
                      <a:pt x="6242423" y="604520"/>
                      <a:pt x="6186543" y="660400"/>
                      <a:pt x="6117963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11415" y="283582"/>
              <a:ext cx="9741378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699">
                  <a:solidFill>
                    <a:srgbClr val="F5F5F4"/>
                  </a:solidFill>
                  <a:latin typeface="Public Sans Bold"/>
                </a:rPr>
                <a:t>Customer Satisfaction (CSAT) Survey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094191" y="2063033"/>
              <a:ext cx="7564411" cy="1581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How would you rate your overall satisfaction with the insurance application process?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094191" y="4114083"/>
              <a:ext cx="2156416" cy="1250721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3685492" y="4023780"/>
              <a:ext cx="4710015" cy="510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87">
                  <a:solidFill>
                    <a:srgbClr val="333333"/>
                  </a:solidFill>
                  <a:latin typeface="Public Sans"/>
                </a:rPr>
                <a:t>1: Extremely Unsatisfied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rot="5400000">
              <a:off x="5835376" y="4720394"/>
              <a:ext cx="410247" cy="0"/>
            </a:xfrm>
            <a:prstGeom prst="line">
              <a:avLst/>
            </a:prstGeom>
            <a:ln cap="flat" w="381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3831207" y="4868367"/>
              <a:ext cx="4418584" cy="510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87">
                  <a:solidFill>
                    <a:srgbClr val="333333"/>
                  </a:solidFill>
                  <a:latin typeface="Public Sans"/>
                </a:rPr>
                <a:t>5: Extremely Satisfied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5641" y="2813686"/>
            <a:ext cx="9125490" cy="424814"/>
            <a:chOff x="0" y="0"/>
            <a:chExt cx="12167320" cy="566419"/>
          </a:xfrm>
        </p:grpSpPr>
        <p:sp>
          <p:nvSpPr>
            <p:cNvPr name="AutoShape 14" id="14"/>
            <p:cNvSpPr/>
            <p:nvPr/>
          </p:nvSpPr>
          <p:spPr>
            <a:xfrm rot="0">
              <a:off x="0" y="257301"/>
              <a:ext cx="970104" cy="0"/>
            </a:xfrm>
            <a:prstGeom prst="line">
              <a:avLst/>
            </a:prstGeom>
            <a:ln cap="flat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1270293" y="-171450"/>
              <a:ext cx="10897027" cy="737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2800" spc="112">
                  <a:solidFill>
                    <a:srgbClr val="333333"/>
                  </a:solidFill>
                  <a:latin typeface="Public Sans Bold"/>
                </a:rPr>
                <a:t>Customers who withdrew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035641" y="809181"/>
            <a:ext cx="1210297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333333"/>
                </a:solidFill>
                <a:latin typeface="DM Sans"/>
              </a:rPr>
              <a:t>SURVEYS -- QUANT SCORE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7249" y="2836909"/>
            <a:ext cx="6596835" cy="2574000"/>
            <a:chOff x="0" y="0"/>
            <a:chExt cx="6151477" cy="24002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51477" cy="2400228"/>
            </a:xfrm>
            <a:custGeom>
              <a:avLst/>
              <a:gdLst/>
              <a:ahLst/>
              <a:cxnLst/>
              <a:rect r="r" b="b" t="t" l="l"/>
              <a:pathLst>
                <a:path h="2400228" w="6151477">
                  <a:moveTo>
                    <a:pt x="6027017" y="59690"/>
                  </a:moveTo>
                  <a:cubicBezTo>
                    <a:pt x="6062577" y="59690"/>
                    <a:pt x="6091787" y="88900"/>
                    <a:pt x="6091787" y="124460"/>
                  </a:cubicBezTo>
                  <a:lnTo>
                    <a:pt x="6091787" y="2275767"/>
                  </a:lnTo>
                  <a:cubicBezTo>
                    <a:pt x="6091787" y="2311328"/>
                    <a:pt x="6062577" y="2340537"/>
                    <a:pt x="6027017" y="2340537"/>
                  </a:cubicBezTo>
                  <a:lnTo>
                    <a:pt x="124460" y="2340537"/>
                  </a:lnTo>
                  <a:cubicBezTo>
                    <a:pt x="88900" y="2340537"/>
                    <a:pt x="59690" y="2311328"/>
                    <a:pt x="59690" y="22757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27017" y="59690"/>
                  </a:lnTo>
                  <a:moveTo>
                    <a:pt x="6027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75767"/>
                  </a:lnTo>
                  <a:cubicBezTo>
                    <a:pt x="0" y="2344347"/>
                    <a:pt x="55880" y="2400228"/>
                    <a:pt x="124460" y="2400228"/>
                  </a:cubicBezTo>
                  <a:lnTo>
                    <a:pt x="6027017" y="2400228"/>
                  </a:lnTo>
                  <a:cubicBezTo>
                    <a:pt x="6095597" y="2400228"/>
                    <a:pt x="6151477" y="2344347"/>
                    <a:pt x="6151477" y="2275767"/>
                  </a:cubicBezTo>
                  <a:lnTo>
                    <a:pt x="6151477" y="124460"/>
                  </a:lnTo>
                  <a:cubicBezTo>
                    <a:pt x="6151477" y="55880"/>
                    <a:pt x="6095597" y="0"/>
                    <a:pt x="60270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028700" y="3253443"/>
            <a:ext cx="1737098" cy="173709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738651" y="2836909"/>
            <a:ext cx="6596835" cy="2574000"/>
            <a:chOff x="0" y="0"/>
            <a:chExt cx="6151477" cy="240022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151477" cy="2400228"/>
            </a:xfrm>
            <a:custGeom>
              <a:avLst/>
              <a:gdLst/>
              <a:ahLst/>
              <a:cxnLst/>
              <a:rect r="r" b="b" t="t" l="l"/>
              <a:pathLst>
                <a:path h="2400228" w="6151477">
                  <a:moveTo>
                    <a:pt x="6027017" y="59690"/>
                  </a:moveTo>
                  <a:cubicBezTo>
                    <a:pt x="6062577" y="59690"/>
                    <a:pt x="6091787" y="88900"/>
                    <a:pt x="6091787" y="124460"/>
                  </a:cubicBezTo>
                  <a:lnTo>
                    <a:pt x="6091787" y="2275767"/>
                  </a:lnTo>
                  <a:cubicBezTo>
                    <a:pt x="6091787" y="2311328"/>
                    <a:pt x="6062577" y="2340537"/>
                    <a:pt x="6027017" y="2340537"/>
                  </a:cubicBezTo>
                  <a:lnTo>
                    <a:pt x="124460" y="2340537"/>
                  </a:lnTo>
                  <a:cubicBezTo>
                    <a:pt x="88900" y="2340537"/>
                    <a:pt x="59690" y="2311328"/>
                    <a:pt x="59690" y="22757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27017" y="59690"/>
                  </a:lnTo>
                  <a:moveTo>
                    <a:pt x="6027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75767"/>
                  </a:lnTo>
                  <a:cubicBezTo>
                    <a:pt x="0" y="2344347"/>
                    <a:pt x="55880" y="2400228"/>
                    <a:pt x="124460" y="2400228"/>
                  </a:cubicBezTo>
                  <a:lnTo>
                    <a:pt x="6027017" y="2400228"/>
                  </a:lnTo>
                  <a:cubicBezTo>
                    <a:pt x="6095597" y="2400228"/>
                    <a:pt x="6151477" y="2344347"/>
                    <a:pt x="6151477" y="2275767"/>
                  </a:cubicBezTo>
                  <a:lnTo>
                    <a:pt x="6151477" y="124460"/>
                  </a:lnTo>
                  <a:cubicBezTo>
                    <a:pt x="6151477" y="55880"/>
                    <a:pt x="6095597" y="0"/>
                    <a:pt x="60270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9870102" y="3253443"/>
            <a:ext cx="1737098" cy="173709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897249" y="6517523"/>
            <a:ext cx="6596835" cy="2574000"/>
            <a:chOff x="0" y="0"/>
            <a:chExt cx="6151477" cy="240022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151477" cy="2400228"/>
            </a:xfrm>
            <a:custGeom>
              <a:avLst/>
              <a:gdLst/>
              <a:ahLst/>
              <a:cxnLst/>
              <a:rect r="r" b="b" t="t" l="l"/>
              <a:pathLst>
                <a:path h="2400228" w="6151477">
                  <a:moveTo>
                    <a:pt x="6027017" y="59690"/>
                  </a:moveTo>
                  <a:cubicBezTo>
                    <a:pt x="6062577" y="59690"/>
                    <a:pt x="6091787" y="88900"/>
                    <a:pt x="6091787" y="124460"/>
                  </a:cubicBezTo>
                  <a:lnTo>
                    <a:pt x="6091787" y="2275767"/>
                  </a:lnTo>
                  <a:cubicBezTo>
                    <a:pt x="6091787" y="2311328"/>
                    <a:pt x="6062577" y="2340537"/>
                    <a:pt x="6027017" y="2340537"/>
                  </a:cubicBezTo>
                  <a:lnTo>
                    <a:pt x="124460" y="2340537"/>
                  </a:lnTo>
                  <a:cubicBezTo>
                    <a:pt x="88900" y="2340537"/>
                    <a:pt x="59690" y="2311328"/>
                    <a:pt x="59690" y="22757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27017" y="59690"/>
                  </a:lnTo>
                  <a:moveTo>
                    <a:pt x="6027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75767"/>
                  </a:lnTo>
                  <a:cubicBezTo>
                    <a:pt x="0" y="2344347"/>
                    <a:pt x="55880" y="2400228"/>
                    <a:pt x="124460" y="2400228"/>
                  </a:cubicBezTo>
                  <a:lnTo>
                    <a:pt x="6027017" y="2400228"/>
                  </a:lnTo>
                  <a:cubicBezTo>
                    <a:pt x="6095597" y="2400228"/>
                    <a:pt x="6151477" y="2344347"/>
                    <a:pt x="6151477" y="2275767"/>
                  </a:cubicBezTo>
                  <a:lnTo>
                    <a:pt x="6151477" y="124460"/>
                  </a:lnTo>
                  <a:cubicBezTo>
                    <a:pt x="6151477" y="55880"/>
                    <a:pt x="6095597" y="0"/>
                    <a:pt x="60270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1028700" y="6934057"/>
            <a:ext cx="1737098" cy="173709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AutoShape 14" id="14"/>
          <p:cNvSpPr/>
          <p:nvPr/>
        </p:nvSpPr>
        <p:spPr>
          <a:xfrm rot="0">
            <a:off x="1028700" y="1870830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229" y="3702846"/>
            <a:ext cx="807904" cy="838292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12581" y="3672543"/>
            <a:ext cx="852139" cy="838292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3754" y="7239887"/>
            <a:ext cx="886991" cy="1129271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2841983" y="3958942"/>
            <a:ext cx="535738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333333"/>
                </a:solidFill>
                <a:latin typeface="Public Sans"/>
              </a:rPr>
              <a:t>All customers may not be equally likely to receive a survey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41983" y="3314141"/>
            <a:ext cx="321381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D44512"/>
                </a:solidFill>
                <a:latin typeface="Poppins Bold"/>
              </a:rPr>
              <a:t>Sampling Bias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70324" y="3752291"/>
            <a:ext cx="502881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333333"/>
                </a:solidFill>
                <a:latin typeface="Public Sans"/>
              </a:rPr>
              <a:t>Customers responding to surveys were different from those who didn't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683385" y="3224868"/>
            <a:ext cx="535738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D44512"/>
                </a:solidFill>
                <a:latin typeface="Poppins Bold"/>
              </a:rPr>
              <a:t> Non-response Bias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841983" y="7668131"/>
            <a:ext cx="535738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333333"/>
                </a:solidFill>
                <a:latin typeface="Public Sans"/>
              </a:rPr>
              <a:t>Only ~13000 records in NPS and ~3000 in CSAT with feedback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841983" y="6975705"/>
            <a:ext cx="321381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D44512"/>
                </a:solidFill>
                <a:latin typeface="Poppins Bold"/>
              </a:rPr>
              <a:t>Limited Data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33450" y="699255"/>
            <a:ext cx="121029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333333"/>
                </a:solidFill>
                <a:latin typeface="DM Sans"/>
              </a:rPr>
              <a:t>LIMITATIONS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97249" y="2836909"/>
            <a:ext cx="6596835" cy="2574000"/>
            <a:chOff x="0" y="0"/>
            <a:chExt cx="6151477" cy="240022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151477" cy="2400228"/>
            </a:xfrm>
            <a:custGeom>
              <a:avLst/>
              <a:gdLst/>
              <a:ahLst/>
              <a:cxnLst/>
              <a:rect r="r" b="b" t="t" l="l"/>
              <a:pathLst>
                <a:path h="2400228" w="6151477">
                  <a:moveTo>
                    <a:pt x="6027017" y="59690"/>
                  </a:moveTo>
                  <a:cubicBezTo>
                    <a:pt x="6062577" y="59690"/>
                    <a:pt x="6091787" y="88900"/>
                    <a:pt x="6091787" y="124460"/>
                  </a:cubicBezTo>
                  <a:lnTo>
                    <a:pt x="6091787" y="2275767"/>
                  </a:lnTo>
                  <a:cubicBezTo>
                    <a:pt x="6091787" y="2311328"/>
                    <a:pt x="6062577" y="2340537"/>
                    <a:pt x="6027017" y="2340537"/>
                  </a:cubicBezTo>
                  <a:lnTo>
                    <a:pt x="124460" y="2340537"/>
                  </a:lnTo>
                  <a:cubicBezTo>
                    <a:pt x="88900" y="2340537"/>
                    <a:pt x="59690" y="2311328"/>
                    <a:pt x="59690" y="22757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27017" y="59690"/>
                  </a:lnTo>
                  <a:moveTo>
                    <a:pt x="6027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75767"/>
                  </a:lnTo>
                  <a:cubicBezTo>
                    <a:pt x="0" y="2344347"/>
                    <a:pt x="55880" y="2400228"/>
                    <a:pt x="124460" y="2400228"/>
                  </a:cubicBezTo>
                  <a:lnTo>
                    <a:pt x="6027017" y="2400228"/>
                  </a:lnTo>
                  <a:cubicBezTo>
                    <a:pt x="6095597" y="2400228"/>
                    <a:pt x="6151477" y="2344347"/>
                    <a:pt x="6151477" y="2275767"/>
                  </a:cubicBezTo>
                  <a:lnTo>
                    <a:pt x="6151477" y="124460"/>
                  </a:lnTo>
                  <a:cubicBezTo>
                    <a:pt x="6151477" y="55880"/>
                    <a:pt x="6095597" y="0"/>
                    <a:pt x="60270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4" id="4"/>
          <p:cNvGrpSpPr/>
          <p:nvPr/>
        </p:nvGrpSpPr>
        <p:grpSpPr>
          <a:xfrm rot="-5400000">
            <a:off x="1028700" y="3253443"/>
            <a:ext cx="1737098" cy="173709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738651" y="2836909"/>
            <a:ext cx="6596835" cy="2574000"/>
            <a:chOff x="0" y="0"/>
            <a:chExt cx="6151477" cy="2400227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151477" cy="2400228"/>
            </a:xfrm>
            <a:custGeom>
              <a:avLst/>
              <a:gdLst/>
              <a:ahLst/>
              <a:cxnLst/>
              <a:rect r="r" b="b" t="t" l="l"/>
              <a:pathLst>
                <a:path h="2400228" w="6151477">
                  <a:moveTo>
                    <a:pt x="6027017" y="59690"/>
                  </a:moveTo>
                  <a:cubicBezTo>
                    <a:pt x="6062577" y="59690"/>
                    <a:pt x="6091787" y="88900"/>
                    <a:pt x="6091787" y="124460"/>
                  </a:cubicBezTo>
                  <a:lnTo>
                    <a:pt x="6091787" y="2275767"/>
                  </a:lnTo>
                  <a:cubicBezTo>
                    <a:pt x="6091787" y="2311328"/>
                    <a:pt x="6062577" y="2340537"/>
                    <a:pt x="6027017" y="2340537"/>
                  </a:cubicBezTo>
                  <a:lnTo>
                    <a:pt x="124460" y="2340537"/>
                  </a:lnTo>
                  <a:cubicBezTo>
                    <a:pt x="88900" y="2340537"/>
                    <a:pt x="59690" y="2311328"/>
                    <a:pt x="59690" y="22757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27017" y="59690"/>
                  </a:lnTo>
                  <a:moveTo>
                    <a:pt x="6027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75767"/>
                  </a:lnTo>
                  <a:cubicBezTo>
                    <a:pt x="0" y="2344347"/>
                    <a:pt x="55880" y="2400228"/>
                    <a:pt x="124460" y="2400228"/>
                  </a:cubicBezTo>
                  <a:lnTo>
                    <a:pt x="6027017" y="2400228"/>
                  </a:lnTo>
                  <a:cubicBezTo>
                    <a:pt x="6095597" y="2400228"/>
                    <a:pt x="6151477" y="2344347"/>
                    <a:pt x="6151477" y="2275767"/>
                  </a:cubicBezTo>
                  <a:lnTo>
                    <a:pt x="6151477" y="124460"/>
                  </a:lnTo>
                  <a:cubicBezTo>
                    <a:pt x="6151477" y="55880"/>
                    <a:pt x="6095597" y="0"/>
                    <a:pt x="60270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9870102" y="3253443"/>
            <a:ext cx="1737098" cy="173709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897249" y="6517523"/>
            <a:ext cx="6596835" cy="2574000"/>
            <a:chOff x="0" y="0"/>
            <a:chExt cx="6151477" cy="2400227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6151477" cy="2400228"/>
            </a:xfrm>
            <a:custGeom>
              <a:avLst/>
              <a:gdLst/>
              <a:ahLst/>
              <a:cxnLst/>
              <a:rect r="r" b="b" t="t" l="l"/>
              <a:pathLst>
                <a:path h="2400228" w="6151477">
                  <a:moveTo>
                    <a:pt x="6027017" y="59690"/>
                  </a:moveTo>
                  <a:cubicBezTo>
                    <a:pt x="6062577" y="59690"/>
                    <a:pt x="6091787" y="88900"/>
                    <a:pt x="6091787" y="124460"/>
                  </a:cubicBezTo>
                  <a:lnTo>
                    <a:pt x="6091787" y="2275767"/>
                  </a:lnTo>
                  <a:cubicBezTo>
                    <a:pt x="6091787" y="2311328"/>
                    <a:pt x="6062577" y="2340537"/>
                    <a:pt x="6027017" y="2340537"/>
                  </a:cubicBezTo>
                  <a:lnTo>
                    <a:pt x="124460" y="2340537"/>
                  </a:lnTo>
                  <a:cubicBezTo>
                    <a:pt x="88900" y="2340537"/>
                    <a:pt x="59690" y="2311328"/>
                    <a:pt x="59690" y="22757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27017" y="59690"/>
                  </a:lnTo>
                  <a:moveTo>
                    <a:pt x="6027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75767"/>
                  </a:lnTo>
                  <a:cubicBezTo>
                    <a:pt x="0" y="2344347"/>
                    <a:pt x="55880" y="2400228"/>
                    <a:pt x="124460" y="2400228"/>
                  </a:cubicBezTo>
                  <a:lnTo>
                    <a:pt x="6027017" y="2400228"/>
                  </a:lnTo>
                  <a:cubicBezTo>
                    <a:pt x="6095597" y="2400228"/>
                    <a:pt x="6151477" y="2344347"/>
                    <a:pt x="6151477" y="2275767"/>
                  </a:cubicBezTo>
                  <a:lnTo>
                    <a:pt x="6151477" y="124460"/>
                  </a:lnTo>
                  <a:cubicBezTo>
                    <a:pt x="6151477" y="55880"/>
                    <a:pt x="6095597" y="0"/>
                    <a:pt x="60270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1028700" y="6934057"/>
            <a:ext cx="1737098" cy="173709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sp>
        <p:nvSpPr>
          <p:cNvPr name="AutoShape 14" id="14"/>
          <p:cNvSpPr/>
          <p:nvPr/>
        </p:nvSpPr>
        <p:spPr>
          <a:xfrm rot="0">
            <a:off x="1028700" y="1870830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10738651" y="6517523"/>
            <a:ext cx="6596835" cy="2574000"/>
            <a:chOff x="0" y="0"/>
            <a:chExt cx="6151477" cy="2400227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151477" cy="2400228"/>
            </a:xfrm>
            <a:custGeom>
              <a:avLst/>
              <a:gdLst/>
              <a:ahLst/>
              <a:cxnLst/>
              <a:rect r="r" b="b" t="t" l="l"/>
              <a:pathLst>
                <a:path h="2400228" w="6151477">
                  <a:moveTo>
                    <a:pt x="6027017" y="59690"/>
                  </a:moveTo>
                  <a:cubicBezTo>
                    <a:pt x="6062577" y="59690"/>
                    <a:pt x="6091787" y="88900"/>
                    <a:pt x="6091787" y="124460"/>
                  </a:cubicBezTo>
                  <a:lnTo>
                    <a:pt x="6091787" y="2275767"/>
                  </a:lnTo>
                  <a:cubicBezTo>
                    <a:pt x="6091787" y="2311328"/>
                    <a:pt x="6062577" y="2340537"/>
                    <a:pt x="6027017" y="2340537"/>
                  </a:cubicBezTo>
                  <a:lnTo>
                    <a:pt x="124460" y="2340537"/>
                  </a:lnTo>
                  <a:cubicBezTo>
                    <a:pt x="88900" y="2340537"/>
                    <a:pt x="59690" y="2311328"/>
                    <a:pt x="59690" y="22757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27017" y="59690"/>
                  </a:lnTo>
                  <a:moveTo>
                    <a:pt x="6027017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275767"/>
                  </a:lnTo>
                  <a:cubicBezTo>
                    <a:pt x="0" y="2344347"/>
                    <a:pt x="55880" y="2400228"/>
                    <a:pt x="124460" y="2400228"/>
                  </a:cubicBezTo>
                  <a:lnTo>
                    <a:pt x="6027017" y="2400228"/>
                  </a:lnTo>
                  <a:cubicBezTo>
                    <a:pt x="6095597" y="2400228"/>
                    <a:pt x="6151477" y="2344347"/>
                    <a:pt x="6151477" y="2275767"/>
                  </a:cubicBezTo>
                  <a:lnTo>
                    <a:pt x="6151477" y="124460"/>
                  </a:lnTo>
                  <a:cubicBezTo>
                    <a:pt x="6151477" y="55880"/>
                    <a:pt x="6095597" y="0"/>
                    <a:pt x="6027017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9870102" y="6934057"/>
            <a:ext cx="1737098" cy="1737098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33333"/>
            </a:solidFill>
          </p:spPr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4229" y="3702846"/>
            <a:ext cx="807904" cy="838292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12581" y="3672543"/>
            <a:ext cx="852139" cy="838292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53754" y="7239887"/>
            <a:ext cx="886991" cy="1129271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09588" y="7514267"/>
            <a:ext cx="1058124" cy="576678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841983" y="3958942"/>
            <a:ext cx="535738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333333"/>
                </a:solidFill>
                <a:latin typeface="Public Sans"/>
              </a:rPr>
              <a:t>All customers may not be equally likely to receive a survey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41983" y="3314141"/>
            <a:ext cx="321381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D44512"/>
                </a:solidFill>
                <a:latin typeface="Poppins Bold"/>
              </a:rPr>
              <a:t>Sampling Bias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770324" y="3752291"/>
            <a:ext cx="5028817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333333"/>
                </a:solidFill>
                <a:latin typeface="Public Sans"/>
              </a:rPr>
              <a:t>Customers responding to surveys were different from those who didn't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683385" y="3224868"/>
            <a:ext cx="5357389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D44512"/>
                </a:solidFill>
                <a:latin typeface="Poppins Bold"/>
              </a:rPr>
              <a:t> Non-response Bias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41983" y="7668131"/>
            <a:ext cx="535738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333333"/>
                </a:solidFill>
                <a:latin typeface="Public Sans"/>
              </a:rPr>
              <a:t>Only ~13000 records in NPS and ~3000 in CSAT with feedback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841983" y="6975705"/>
            <a:ext cx="321381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D44512"/>
                </a:solidFill>
                <a:latin typeface="Poppins Bold"/>
              </a:rPr>
              <a:t>Limited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83385" y="7569840"/>
            <a:ext cx="535738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39"/>
              </a:lnSpc>
            </a:pPr>
            <a:r>
              <a:rPr lang="en-US" sz="2699">
                <a:solidFill>
                  <a:srgbClr val="333333"/>
                </a:solidFill>
                <a:latin typeface="Public Sans"/>
              </a:rPr>
              <a:t>Difficult to isolate the effect of noise in trends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83385" y="6994755"/>
            <a:ext cx="3213817" cy="44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799">
                <a:solidFill>
                  <a:srgbClr val="D44512"/>
                </a:solidFill>
                <a:latin typeface="Poppins Bold"/>
              </a:rPr>
              <a:t>Effect of Noise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3450" y="699255"/>
            <a:ext cx="121029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333333"/>
                </a:solidFill>
                <a:latin typeface="DM Sans"/>
              </a:rPr>
              <a:t>LIMITATIONS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443360" y="2847179"/>
            <a:ext cx="6008941" cy="5234989"/>
            <a:chOff x="0" y="0"/>
            <a:chExt cx="8011921" cy="697998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011921" cy="6979986"/>
              <a:chOff x="0" y="0"/>
              <a:chExt cx="6350000" cy="553212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350000" cy="5532120"/>
              </a:xfrm>
              <a:custGeom>
                <a:avLst/>
                <a:gdLst/>
                <a:ahLst/>
                <a:cxnLst/>
                <a:rect r="r" b="b" t="t" l="l"/>
                <a:pathLst>
                  <a:path h="5532120" w="6350000">
                    <a:moveTo>
                      <a:pt x="4762500" y="0"/>
                    </a:moveTo>
                    <a:lnTo>
                      <a:pt x="1587500" y="0"/>
                    </a:lnTo>
                    <a:lnTo>
                      <a:pt x="0" y="2766060"/>
                    </a:lnTo>
                    <a:lnTo>
                      <a:pt x="1587500" y="5532120"/>
                    </a:lnTo>
                    <a:lnTo>
                      <a:pt x="4762500" y="5532120"/>
                    </a:lnTo>
                    <a:lnTo>
                      <a:pt x="6350000" y="2766060"/>
                    </a:lnTo>
                    <a:lnTo>
                      <a:pt x="4762500" y="0"/>
                    </a:lnTo>
                    <a:lnTo>
                      <a:pt x="4762500" y="0"/>
                    </a:lnTo>
                    <a:close/>
                    <a:moveTo>
                      <a:pt x="4676140" y="5382260"/>
                    </a:moveTo>
                    <a:lnTo>
                      <a:pt x="1673860" y="5382260"/>
                    </a:lnTo>
                    <a:lnTo>
                      <a:pt x="172720" y="2766060"/>
                    </a:lnTo>
                    <a:lnTo>
                      <a:pt x="1673860" y="149860"/>
                    </a:lnTo>
                    <a:lnTo>
                      <a:pt x="4676140" y="149860"/>
                    </a:lnTo>
                    <a:lnTo>
                      <a:pt x="6177280" y="2766060"/>
                    </a:lnTo>
                    <a:lnTo>
                      <a:pt x="4676140" y="5382260"/>
                    </a:ln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05850" y="1108618"/>
              <a:ext cx="4600222" cy="4456465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8700" y="2997883"/>
            <a:ext cx="9516918" cy="1992938"/>
            <a:chOff x="0" y="0"/>
            <a:chExt cx="2506513" cy="52488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506513" cy="524889"/>
            </a:xfrm>
            <a:custGeom>
              <a:avLst/>
              <a:gdLst/>
              <a:ahLst/>
              <a:cxnLst/>
              <a:rect r="r" b="b" t="t" l="l"/>
              <a:pathLst>
                <a:path h="524889" w="2506513">
                  <a:moveTo>
                    <a:pt x="28472" y="0"/>
                  </a:moveTo>
                  <a:lnTo>
                    <a:pt x="2478041" y="0"/>
                  </a:lnTo>
                  <a:cubicBezTo>
                    <a:pt x="2485593" y="0"/>
                    <a:pt x="2492835" y="3000"/>
                    <a:pt x="2498174" y="8339"/>
                  </a:cubicBezTo>
                  <a:cubicBezTo>
                    <a:pt x="2503514" y="13679"/>
                    <a:pt x="2506513" y="20921"/>
                    <a:pt x="2506513" y="28472"/>
                  </a:cubicBezTo>
                  <a:lnTo>
                    <a:pt x="2506513" y="496417"/>
                  </a:lnTo>
                  <a:cubicBezTo>
                    <a:pt x="2506513" y="512142"/>
                    <a:pt x="2493766" y="524889"/>
                    <a:pt x="2478041" y="524889"/>
                  </a:cubicBezTo>
                  <a:lnTo>
                    <a:pt x="28472" y="524889"/>
                  </a:lnTo>
                  <a:cubicBezTo>
                    <a:pt x="20921" y="524889"/>
                    <a:pt x="13679" y="521889"/>
                    <a:pt x="8339" y="516550"/>
                  </a:cubicBezTo>
                  <a:cubicBezTo>
                    <a:pt x="3000" y="511210"/>
                    <a:pt x="0" y="503968"/>
                    <a:pt x="0" y="496417"/>
                  </a:cubicBezTo>
                  <a:lnTo>
                    <a:pt x="0" y="28472"/>
                  </a:lnTo>
                  <a:cubicBezTo>
                    <a:pt x="0" y="20921"/>
                    <a:pt x="3000" y="13679"/>
                    <a:pt x="8339" y="8339"/>
                  </a:cubicBezTo>
                  <a:cubicBezTo>
                    <a:pt x="13679" y="3000"/>
                    <a:pt x="20921" y="0"/>
                    <a:pt x="28472" y="0"/>
                  </a:cubicBezTo>
                  <a:close/>
                </a:path>
              </a:pathLst>
            </a:custGeom>
            <a:solidFill>
              <a:srgbClr val="F5F5F4"/>
            </a:solidFill>
            <a:ln w="47625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14107" y="3113365"/>
            <a:ext cx="5409937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D44512"/>
                </a:solidFill>
                <a:latin typeface="Poppins Bold"/>
              </a:rPr>
              <a:t>What do we have?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76007" y="3699470"/>
            <a:ext cx="9031829" cy="101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8" indent="-237489" lvl="1">
              <a:lnSpc>
                <a:spcPts val="2683"/>
              </a:lnSpc>
              <a:buFont typeface="Arial"/>
              <a:buChar char="•"/>
            </a:pPr>
            <a:r>
              <a:rPr lang="en-US" sz="2199" spc="87">
                <a:solidFill>
                  <a:srgbClr val="333333"/>
                </a:solidFill>
                <a:latin typeface="Public Sans"/>
              </a:rPr>
              <a:t>An automated pipeline to process raw text and extract key topics and trends</a:t>
            </a:r>
          </a:p>
          <a:p>
            <a:pPr marL="474978" indent="-237489" lvl="1">
              <a:lnSpc>
                <a:spcPts val="2683"/>
              </a:lnSpc>
              <a:buFont typeface="Arial"/>
              <a:buChar char="•"/>
            </a:pPr>
            <a:r>
              <a:rPr lang="en-US" sz="2199" spc="87">
                <a:solidFill>
                  <a:srgbClr val="333333"/>
                </a:solidFill>
                <a:latin typeface="Public Sans"/>
              </a:rPr>
              <a:t>Positive outcome: Our findings correlate with those of Pg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3450" y="699255"/>
            <a:ext cx="121029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333333"/>
                </a:solidFill>
                <a:latin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443360" y="2847179"/>
            <a:ext cx="6008941" cy="5234989"/>
            <a:chOff x="0" y="0"/>
            <a:chExt cx="8011921" cy="6979986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8011921" cy="6979986"/>
              <a:chOff x="0" y="0"/>
              <a:chExt cx="6350000" cy="5532120"/>
            </a:xfrm>
          </p:grpSpPr>
          <p:sp>
            <p:nvSpPr>
              <p:cNvPr name="Freeform 5" id="5"/>
              <p:cNvSpPr/>
              <p:nvPr/>
            </p:nvSpPr>
            <p:spPr>
              <a:xfrm>
                <a:off x="0" y="0"/>
                <a:ext cx="6350000" cy="5532120"/>
              </a:xfrm>
              <a:custGeom>
                <a:avLst/>
                <a:gdLst/>
                <a:ahLst/>
                <a:cxnLst/>
                <a:rect r="r" b="b" t="t" l="l"/>
                <a:pathLst>
                  <a:path h="5532120" w="6350000">
                    <a:moveTo>
                      <a:pt x="4762500" y="0"/>
                    </a:moveTo>
                    <a:lnTo>
                      <a:pt x="1587500" y="0"/>
                    </a:lnTo>
                    <a:lnTo>
                      <a:pt x="0" y="2766060"/>
                    </a:lnTo>
                    <a:lnTo>
                      <a:pt x="1587500" y="5532120"/>
                    </a:lnTo>
                    <a:lnTo>
                      <a:pt x="4762500" y="5532120"/>
                    </a:lnTo>
                    <a:lnTo>
                      <a:pt x="6350000" y="2766060"/>
                    </a:lnTo>
                    <a:lnTo>
                      <a:pt x="4762500" y="0"/>
                    </a:lnTo>
                    <a:lnTo>
                      <a:pt x="4762500" y="0"/>
                    </a:lnTo>
                    <a:close/>
                    <a:moveTo>
                      <a:pt x="4676140" y="5382260"/>
                    </a:moveTo>
                    <a:lnTo>
                      <a:pt x="1673860" y="5382260"/>
                    </a:lnTo>
                    <a:lnTo>
                      <a:pt x="172720" y="2766060"/>
                    </a:lnTo>
                    <a:lnTo>
                      <a:pt x="1673860" y="149860"/>
                    </a:lnTo>
                    <a:lnTo>
                      <a:pt x="4676140" y="149860"/>
                    </a:lnTo>
                    <a:lnTo>
                      <a:pt x="6177280" y="2766060"/>
                    </a:lnTo>
                    <a:lnTo>
                      <a:pt x="4676140" y="5382260"/>
                    </a:ln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705850" y="1108618"/>
              <a:ext cx="4600222" cy="4456465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8700" y="2997883"/>
            <a:ext cx="9516918" cy="1992938"/>
            <a:chOff x="0" y="0"/>
            <a:chExt cx="2506513" cy="524889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506513" cy="524889"/>
            </a:xfrm>
            <a:custGeom>
              <a:avLst/>
              <a:gdLst/>
              <a:ahLst/>
              <a:cxnLst/>
              <a:rect r="r" b="b" t="t" l="l"/>
              <a:pathLst>
                <a:path h="524889" w="2506513">
                  <a:moveTo>
                    <a:pt x="28472" y="0"/>
                  </a:moveTo>
                  <a:lnTo>
                    <a:pt x="2478041" y="0"/>
                  </a:lnTo>
                  <a:cubicBezTo>
                    <a:pt x="2485593" y="0"/>
                    <a:pt x="2492835" y="3000"/>
                    <a:pt x="2498174" y="8339"/>
                  </a:cubicBezTo>
                  <a:cubicBezTo>
                    <a:pt x="2503514" y="13679"/>
                    <a:pt x="2506513" y="20921"/>
                    <a:pt x="2506513" y="28472"/>
                  </a:cubicBezTo>
                  <a:lnTo>
                    <a:pt x="2506513" y="496417"/>
                  </a:lnTo>
                  <a:cubicBezTo>
                    <a:pt x="2506513" y="512142"/>
                    <a:pt x="2493766" y="524889"/>
                    <a:pt x="2478041" y="524889"/>
                  </a:cubicBezTo>
                  <a:lnTo>
                    <a:pt x="28472" y="524889"/>
                  </a:lnTo>
                  <a:cubicBezTo>
                    <a:pt x="20921" y="524889"/>
                    <a:pt x="13679" y="521889"/>
                    <a:pt x="8339" y="516550"/>
                  </a:cubicBezTo>
                  <a:cubicBezTo>
                    <a:pt x="3000" y="511210"/>
                    <a:pt x="0" y="503968"/>
                    <a:pt x="0" y="496417"/>
                  </a:cubicBezTo>
                  <a:lnTo>
                    <a:pt x="0" y="28472"/>
                  </a:lnTo>
                  <a:cubicBezTo>
                    <a:pt x="0" y="20921"/>
                    <a:pt x="3000" y="13679"/>
                    <a:pt x="8339" y="8339"/>
                  </a:cubicBezTo>
                  <a:cubicBezTo>
                    <a:pt x="13679" y="3000"/>
                    <a:pt x="20921" y="0"/>
                    <a:pt x="28472" y="0"/>
                  </a:cubicBezTo>
                  <a:close/>
                </a:path>
              </a:pathLst>
            </a:custGeom>
            <a:solidFill>
              <a:srgbClr val="F5F5F4"/>
            </a:solidFill>
            <a:ln w="47625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8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14107" y="3113365"/>
            <a:ext cx="5409937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D44512"/>
                </a:solidFill>
                <a:latin typeface="Poppins Bold"/>
              </a:rPr>
              <a:t>What do we have?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5615378"/>
            <a:ext cx="9516918" cy="2314112"/>
            <a:chOff x="0" y="0"/>
            <a:chExt cx="2506513" cy="609478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2506513" cy="609478"/>
            </a:xfrm>
            <a:custGeom>
              <a:avLst/>
              <a:gdLst/>
              <a:ahLst/>
              <a:cxnLst/>
              <a:rect r="r" b="b" t="t" l="l"/>
              <a:pathLst>
                <a:path h="609478" w="2506513">
                  <a:moveTo>
                    <a:pt x="28472" y="0"/>
                  </a:moveTo>
                  <a:lnTo>
                    <a:pt x="2478041" y="0"/>
                  </a:lnTo>
                  <a:cubicBezTo>
                    <a:pt x="2485593" y="0"/>
                    <a:pt x="2492835" y="3000"/>
                    <a:pt x="2498174" y="8339"/>
                  </a:cubicBezTo>
                  <a:cubicBezTo>
                    <a:pt x="2503514" y="13679"/>
                    <a:pt x="2506513" y="20921"/>
                    <a:pt x="2506513" y="28472"/>
                  </a:cubicBezTo>
                  <a:lnTo>
                    <a:pt x="2506513" y="581006"/>
                  </a:lnTo>
                  <a:cubicBezTo>
                    <a:pt x="2506513" y="588557"/>
                    <a:pt x="2503514" y="595799"/>
                    <a:pt x="2498174" y="601139"/>
                  </a:cubicBezTo>
                  <a:cubicBezTo>
                    <a:pt x="2492835" y="606478"/>
                    <a:pt x="2485593" y="609478"/>
                    <a:pt x="2478041" y="609478"/>
                  </a:cubicBezTo>
                  <a:lnTo>
                    <a:pt x="28472" y="609478"/>
                  </a:lnTo>
                  <a:cubicBezTo>
                    <a:pt x="20921" y="609478"/>
                    <a:pt x="13679" y="606478"/>
                    <a:pt x="8339" y="601139"/>
                  </a:cubicBezTo>
                  <a:cubicBezTo>
                    <a:pt x="3000" y="595799"/>
                    <a:pt x="0" y="588557"/>
                    <a:pt x="0" y="581006"/>
                  </a:cubicBezTo>
                  <a:lnTo>
                    <a:pt x="0" y="28472"/>
                  </a:lnTo>
                  <a:cubicBezTo>
                    <a:pt x="0" y="20921"/>
                    <a:pt x="3000" y="13679"/>
                    <a:pt x="8339" y="8339"/>
                  </a:cubicBezTo>
                  <a:cubicBezTo>
                    <a:pt x="13679" y="3000"/>
                    <a:pt x="20921" y="0"/>
                    <a:pt x="28472" y="0"/>
                  </a:cubicBezTo>
                  <a:close/>
                </a:path>
              </a:pathLst>
            </a:custGeom>
            <a:solidFill>
              <a:srgbClr val="F5F5F4"/>
            </a:solidFill>
            <a:ln w="47625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28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14107" y="5739780"/>
            <a:ext cx="5620611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 spc="111">
                <a:solidFill>
                  <a:srgbClr val="D44512"/>
                </a:solidFill>
                <a:latin typeface="Poppins Bold"/>
              </a:rPr>
              <a:t>Where do we go from here?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6482" y="6297310"/>
            <a:ext cx="9041354" cy="1784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96569" indent="-248284" lvl="1">
              <a:lnSpc>
                <a:spcPts val="2805"/>
              </a:lnSpc>
              <a:buFont typeface="Arial"/>
              <a:buChar char="•"/>
            </a:pPr>
            <a:r>
              <a:rPr lang="en-US" sz="2299" spc="91">
                <a:solidFill>
                  <a:srgbClr val="333333"/>
                </a:solidFill>
                <a:latin typeface="Public Sans"/>
              </a:rPr>
              <a:t>Deliver an end-to-end production ready visualization tool using our pipeline</a:t>
            </a:r>
          </a:p>
          <a:p>
            <a:pPr marL="496569" indent="-248284" lvl="1">
              <a:lnSpc>
                <a:spcPts val="2805"/>
              </a:lnSpc>
              <a:buFont typeface="Arial"/>
              <a:buChar char="•"/>
            </a:pPr>
            <a:r>
              <a:rPr lang="en-US" sz="2299" spc="91">
                <a:solidFill>
                  <a:srgbClr val="333333"/>
                </a:solidFill>
                <a:latin typeface="Public Sans"/>
              </a:rPr>
              <a:t>Possible future work around applying this pipeline to ingest data from social media</a:t>
            </a:r>
          </a:p>
          <a:p>
            <a:pPr>
              <a:lnSpc>
                <a:spcPts val="280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76007" y="3699470"/>
            <a:ext cx="9031829" cy="101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4978" indent="-237489" lvl="1">
              <a:lnSpc>
                <a:spcPts val="2683"/>
              </a:lnSpc>
              <a:buFont typeface="Arial"/>
              <a:buChar char="•"/>
            </a:pPr>
            <a:r>
              <a:rPr lang="en-US" sz="2199" spc="87">
                <a:solidFill>
                  <a:srgbClr val="333333"/>
                </a:solidFill>
                <a:latin typeface="Public Sans"/>
              </a:rPr>
              <a:t>An automated pipeline to process raw text and extract key topics and trends</a:t>
            </a:r>
          </a:p>
          <a:p>
            <a:pPr marL="474978" indent="-237489" lvl="1">
              <a:lnSpc>
                <a:spcPts val="2683"/>
              </a:lnSpc>
              <a:buFont typeface="Arial"/>
              <a:buChar char="•"/>
            </a:pPr>
            <a:r>
              <a:rPr lang="en-US" sz="2199" spc="87">
                <a:solidFill>
                  <a:srgbClr val="333333"/>
                </a:solidFill>
                <a:latin typeface="Public Sans"/>
              </a:rPr>
              <a:t>Positive outcome: Our findings correlate with those of Pg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3450" y="699255"/>
            <a:ext cx="121029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333333"/>
                </a:solidFill>
                <a:latin typeface="DM Sans"/>
              </a:rPr>
              <a:t>CONCLUSION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1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03909" y="0"/>
            <a:ext cx="18495818" cy="12993312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915156" y="4103708"/>
            <a:ext cx="963082" cy="101913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712919" y="2385415"/>
            <a:ext cx="1180530" cy="133960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4375501" y="2342756"/>
            <a:ext cx="8587614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99"/>
              </a:lnSpc>
            </a:pPr>
            <a:r>
              <a:rPr lang="en-US" sz="9999">
                <a:solidFill>
                  <a:srgbClr val="D44512"/>
                </a:solidFill>
                <a:latin typeface="Futura"/>
              </a:rPr>
              <a:t>That's a wrap!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09762" y="4527550"/>
            <a:ext cx="2986935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545454"/>
                </a:solidFill>
                <a:latin typeface="Public Sans Bold"/>
              </a:rPr>
              <a:t>Questions?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05026" y="8763586"/>
            <a:ext cx="4481119" cy="123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000000"/>
                </a:solidFill>
                <a:latin typeface="Canva Sans"/>
              </a:rPr>
              <a:t>Brenna Hayes, Policygenius</a:t>
            </a:r>
          </a:p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000000"/>
                </a:solidFill>
                <a:latin typeface="Canva Sans"/>
              </a:rPr>
              <a:t>Emily Nightingale, Policygenius</a:t>
            </a:r>
          </a:p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000000"/>
                </a:solidFill>
                <a:latin typeface="Canva Sans"/>
              </a:rPr>
              <a:t>Dustin Tucker, Policygenius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874489" y="8763586"/>
            <a:ext cx="3088626" cy="1237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000000"/>
                </a:solidFill>
                <a:latin typeface="Canva Sans"/>
              </a:rPr>
              <a:t>Greg Herschlag, Duke</a:t>
            </a:r>
          </a:p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000000"/>
                </a:solidFill>
                <a:latin typeface="Canva Sans"/>
              </a:rPr>
              <a:t>Jason Byers, Duke</a:t>
            </a:r>
          </a:p>
          <a:p>
            <a:pPr algn="ctr">
              <a:lnSpc>
                <a:spcPts val="3303"/>
              </a:lnSpc>
            </a:pPr>
            <a:r>
              <a:rPr lang="en-US" sz="2359">
                <a:solidFill>
                  <a:srgbClr val="000000"/>
                </a:solidFill>
                <a:latin typeface="Canva Sans"/>
              </a:rPr>
              <a:t>Ryan Huang, Duke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16621" y="8056890"/>
            <a:ext cx="5373217" cy="59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6"/>
              </a:lnSpc>
            </a:pPr>
            <a:r>
              <a:rPr lang="en-US" sz="3447">
                <a:solidFill>
                  <a:srgbClr val="000000"/>
                </a:solidFill>
                <a:latin typeface="Canva Sans"/>
              </a:rPr>
              <a:t>Special Thanks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58359" y="4274503"/>
            <a:ext cx="517128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DM Sans"/>
              </a:rPr>
              <a:t>Appendix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4035" y="2968898"/>
            <a:ext cx="6073633" cy="607363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443427" y="2968898"/>
            <a:ext cx="6073633" cy="6073633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671894" y="2300256"/>
            <a:ext cx="23779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PROMOTERS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79734" y="2300256"/>
            <a:ext cx="18010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PASSIVES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730512" y="7430574"/>
            <a:ext cx="1858248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0: Easy process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587814" y="5958090"/>
            <a:ext cx="2124594" cy="21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"/>
              </a:lnSpc>
              <a:spcBef>
                <a:spcPct val="0"/>
              </a:spcBef>
            </a:pPr>
            <a:r>
              <a:rPr lang="en-US" sz="1220" spc="48">
                <a:solidFill>
                  <a:srgbClr val="000000"/>
                </a:solidFill>
                <a:latin typeface="Montserrat Semi-Bold"/>
              </a:rPr>
              <a:t>Topic 1: Responsive CSRs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56134" y="4842177"/>
            <a:ext cx="1992835" cy="21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"/>
              </a:lnSpc>
              <a:spcBef>
                <a:spcPct val="0"/>
              </a:spcBef>
            </a:pPr>
            <a:r>
              <a:rPr lang="en-US" sz="1220" spc="48">
                <a:solidFill>
                  <a:srgbClr val="000000"/>
                </a:solidFill>
                <a:latin typeface="Montserrat Semi-Bold"/>
              </a:rPr>
              <a:t>Topic 2: Good coverage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4452" y="6674255"/>
            <a:ext cx="1589740" cy="21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"/>
              </a:lnSpc>
              <a:spcBef>
                <a:spcPct val="0"/>
              </a:spcBef>
            </a:pPr>
            <a:r>
              <a:rPr lang="en-US" sz="1220" spc="48">
                <a:solidFill>
                  <a:srgbClr val="000000"/>
                </a:solidFill>
                <a:latin typeface="Montserrat Semi-Bold"/>
              </a:rPr>
              <a:t>Topic 3: Med exam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8866" y="5679268"/>
            <a:ext cx="2643812" cy="21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"/>
              </a:lnSpc>
              <a:spcBef>
                <a:spcPct val="0"/>
              </a:spcBef>
            </a:pPr>
            <a:r>
              <a:rPr lang="en-US" sz="1220" spc="48">
                <a:solidFill>
                  <a:srgbClr val="000000"/>
                </a:solidFill>
                <a:latin typeface="Montserrat Semi-Bold"/>
              </a:rPr>
              <a:t>Topic 5: Seamless and efficient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9093" y="4140656"/>
            <a:ext cx="3103584" cy="21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08"/>
              </a:lnSpc>
              <a:spcBef>
                <a:spcPct val="0"/>
              </a:spcBef>
            </a:pPr>
            <a:r>
              <a:rPr lang="en-US" sz="1220" spc="48">
                <a:solidFill>
                  <a:srgbClr val="000000"/>
                </a:solidFill>
                <a:latin typeface="Montserrat Semi-Bold"/>
              </a:rPr>
              <a:t>Topic 4: Recommended by podcasts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55803" y="4757786"/>
            <a:ext cx="2723191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0: Communication issues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95125" y="5376810"/>
            <a:ext cx="1843782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2: Easy process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673975" y="6029110"/>
            <a:ext cx="1815516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1: Good 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90694" y="6514997"/>
            <a:ext cx="1883854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3: Long process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8487" y="6810616"/>
            <a:ext cx="2451005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4: Med exams/records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90600" y="699255"/>
            <a:ext cx="121029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333333"/>
                </a:solidFill>
                <a:latin typeface="DM Sans"/>
              </a:rPr>
              <a:t>RESULTS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90600" y="699255"/>
            <a:ext cx="121029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333333"/>
                </a:solidFill>
                <a:latin typeface="DM Sans"/>
              </a:rPr>
              <a:t>RESULTS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055168" y="3184667"/>
            <a:ext cx="6073633" cy="607363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2312542" y="5473531"/>
            <a:ext cx="524312" cy="524312"/>
            <a:chOff x="0" y="0"/>
            <a:chExt cx="699083" cy="699083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99083" cy="699083"/>
            </a:xfrm>
            <a:prstGeom prst="rect">
              <a:avLst/>
            </a:prstGeom>
          </p:spPr>
        </p:pic>
        <p:grpSp>
          <p:nvGrpSpPr>
            <p:cNvPr name="Group 7" id="7"/>
            <p:cNvGrpSpPr/>
            <p:nvPr/>
          </p:nvGrpSpPr>
          <p:grpSpPr>
            <a:xfrm rot="0">
              <a:off x="28150" y="28720"/>
              <a:ext cx="642782" cy="642782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>
                <a:off x="1813" y="0"/>
                <a:ext cx="80917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09173">
                    <a:moveTo>
                      <a:pt x="404587" y="0"/>
                    </a:moveTo>
                    <a:cubicBezTo>
                      <a:pt x="628326" y="1001"/>
                      <a:pt x="809174" y="182659"/>
                      <a:pt x="809174" y="406400"/>
                    </a:cubicBezTo>
                    <a:cubicBezTo>
                      <a:pt x="809174" y="630141"/>
                      <a:pt x="628326" y="811799"/>
                      <a:pt x="404587" y="812800"/>
                    </a:cubicBezTo>
                    <a:cubicBezTo>
                      <a:pt x="180848" y="811799"/>
                      <a:pt x="0" y="630141"/>
                      <a:pt x="0" y="406400"/>
                    </a:cubicBezTo>
                    <a:cubicBezTo>
                      <a:pt x="0" y="182659"/>
                      <a:pt x="180848" y="1001"/>
                      <a:pt x="404587" y="0"/>
                    </a:cubicBezTo>
                    <a:close/>
                  </a:path>
                </a:pathLst>
              </a:custGeom>
              <a:solidFill>
                <a:srgbClr val="C8D2D7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35776" y="3184667"/>
            <a:ext cx="6073633" cy="6073633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3212276" y="2323443"/>
            <a:ext cx="252063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DETRACTORS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03272" y="2323443"/>
            <a:ext cx="97742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CSAT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56181" y="5323798"/>
            <a:ext cx="3204713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5: Unsatisfied with med exams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879940" y="5483056"/>
            <a:ext cx="3152005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6: Uncomfortable sharing SSN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456385" y="4787673"/>
            <a:ext cx="2815970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0: Great customer service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58592" y="5920684"/>
            <a:ext cx="2053949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1: Overcontacting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56241" y="6354834"/>
            <a:ext cx="3316114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2: Online quotes instead of calls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11624" y="6108517"/>
            <a:ext cx="1789578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3: High quotes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43946" y="6734500"/>
            <a:ext cx="2939011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4: Misleading/incorrect info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77381" y="6828417"/>
            <a:ext cx="1804043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0: High quotes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5043" y="7213582"/>
            <a:ext cx="2577537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4: Poor communication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078422" y="6167001"/>
            <a:ext cx="2076396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2: Long processes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87098" y="5135965"/>
            <a:ext cx="2255969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1: Poor organization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38571" y="4599840"/>
            <a:ext cx="2085707" cy="206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4"/>
              </a:lnSpc>
              <a:spcBef>
                <a:spcPct val="0"/>
              </a:spcBef>
            </a:pPr>
            <a:r>
              <a:rPr lang="en-US" sz="1245" spc="49">
                <a:solidFill>
                  <a:srgbClr val="000000"/>
                </a:solidFill>
                <a:latin typeface="Montserrat Semi-Bold"/>
              </a:rPr>
              <a:t>Topic 3: Overcontacting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90600" y="699255"/>
            <a:ext cx="121029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333333"/>
                </a:solidFill>
                <a:latin typeface="DM Sans"/>
              </a:rPr>
              <a:t>RESULTS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81386" y="3111185"/>
            <a:ext cx="9076104" cy="567256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953232" y="3111185"/>
            <a:ext cx="8508847" cy="567256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30480" y="2189402"/>
            <a:ext cx="237791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PROMOTERS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307146" y="2189402"/>
            <a:ext cx="1801019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PASSIVES</a:t>
            </a:r>
          </a:p>
        </p:txBody>
      </p:sp>
      <p:sp>
        <p:nvSpPr>
          <p:cNvPr name="AutoShape 8" id="8"/>
          <p:cNvSpPr/>
          <p:nvPr/>
        </p:nvSpPr>
        <p:spPr>
          <a:xfrm rot="5482285">
            <a:off x="6430420" y="592841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751768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990600" y="699255"/>
            <a:ext cx="12102971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7400">
                <a:solidFill>
                  <a:srgbClr val="333333"/>
                </a:solidFill>
                <a:latin typeface="DM Sans"/>
              </a:rPr>
              <a:t>RESULTS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317458" y="3111185"/>
            <a:ext cx="9076104" cy="567256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8371" y="3111185"/>
            <a:ext cx="9076104" cy="5672565"/>
          </a:xfrm>
          <a:prstGeom prst="rect">
            <a:avLst/>
          </a:prstGeom>
        </p:spPr>
      </p:pic>
      <p:sp>
        <p:nvSpPr>
          <p:cNvPr name="AutoShape 6" id="6"/>
          <p:cNvSpPr/>
          <p:nvPr/>
        </p:nvSpPr>
        <p:spPr>
          <a:xfrm rot="5482285">
            <a:off x="5878830" y="5928418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153811" y="2164862"/>
            <a:ext cx="2520632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DETRACTORS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61236" y="2164862"/>
            <a:ext cx="977424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Canva Sans"/>
              </a:rPr>
              <a:t>CSAT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06580" y="3952875"/>
            <a:ext cx="7314595" cy="4961652"/>
            <a:chOff x="0" y="0"/>
            <a:chExt cx="9752793" cy="661553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1296407"/>
              <a:ext cx="9752793" cy="5319129"/>
              <a:chOff x="0" y="0"/>
              <a:chExt cx="6503969" cy="3547235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6503969" cy="3547235"/>
              </a:xfrm>
              <a:custGeom>
                <a:avLst/>
                <a:gdLst/>
                <a:ahLst/>
                <a:cxnLst/>
                <a:rect r="r" b="b" t="t" l="l"/>
                <a:pathLst>
                  <a:path h="3547235" w="6503969">
                    <a:moveTo>
                      <a:pt x="6379509" y="59690"/>
                    </a:moveTo>
                    <a:cubicBezTo>
                      <a:pt x="6415069" y="59690"/>
                      <a:pt x="6444279" y="88900"/>
                      <a:pt x="6444279" y="124460"/>
                    </a:cubicBezTo>
                    <a:lnTo>
                      <a:pt x="6444279" y="3422776"/>
                    </a:lnTo>
                    <a:cubicBezTo>
                      <a:pt x="6444279" y="3458335"/>
                      <a:pt x="6415069" y="3487546"/>
                      <a:pt x="6379509" y="3487546"/>
                    </a:cubicBezTo>
                    <a:lnTo>
                      <a:pt x="124460" y="3487546"/>
                    </a:lnTo>
                    <a:cubicBezTo>
                      <a:pt x="88900" y="3487546"/>
                      <a:pt x="59690" y="3458335"/>
                      <a:pt x="59690" y="342277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379509" y="59690"/>
                    </a:lnTo>
                    <a:moveTo>
                      <a:pt x="637950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422776"/>
                    </a:lnTo>
                    <a:cubicBezTo>
                      <a:pt x="0" y="3491355"/>
                      <a:pt x="55880" y="3547235"/>
                      <a:pt x="124460" y="3547235"/>
                    </a:cubicBezTo>
                    <a:lnTo>
                      <a:pt x="6379509" y="3547235"/>
                    </a:lnTo>
                    <a:cubicBezTo>
                      <a:pt x="6448089" y="3547235"/>
                      <a:pt x="6503969" y="3491355"/>
                      <a:pt x="6503969" y="3422776"/>
                    </a:cubicBezTo>
                    <a:lnTo>
                      <a:pt x="6503969" y="124460"/>
                    </a:lnTo>
                    <a:cubicBezTo>
                      <a:pt x="6503969" y="55880"/>
                      <a:pt x="6448089" y="0"/>
                      <a:pt x="6379509" y="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0" y="0"/>
              <a:ext cx="9752793" cy="1030791"/>
              <a:chOff x="0" y="0"/>
              <a:chExt cx="6248352" cy="660400"/>
            </a:xfrm>
          </p:grpSpPr>
          <p:sp>
            <p:nvSpPr>
              <p:cNvPr name="Freeform 6" id="6"/>
              <p:cNvSpPr/>
              <p:nvPr/>
            </p:nvSpPr>
            <p:spPr>
              <a:xfrm>
                <a:off x="0" y="0"/>
                <a:ext cx="624835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248352">
                    <a:moveTo>
                      <a:pt x="612389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123892" y="0"/>
                    </a:lnTo>
                    <a:cubicBezTo>
                      <a:pt x="6192472" y="0"/>
                      <a:pt x="6248352" y="55880"/>
                      <a:pt x="6248352" y="124460"/>
                    </a:cubicBezTo>
                    <a:lnTo>
                      <a:pt x="6248352" y="535940"/>
                    </a:lnTo>
                    <a:cubicBezTo>
                      <a:pt x="6248352" y="604520"/>
                      <a:pt x="6192472" y="660400"/>
                      <a:pt x="6123892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258220"/>
              <a:ext cx="9752793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699">
                  <a:solidFill>
                    <a:srgbClr val="F5F5F4"/>
                  </a:solidFill>
                  <a:latin typeface="Public Sans Bold"/>
                </a:rPr>
                <a:t>Net Promoter Score® (NPS) Survey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17934" y="2113833"/>
              <a:ext cx="8307883" cy="1060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How likely would you be to recommend our company to a friend?"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817934" y="3694983"/>
              <a:ext cx="4546489" cy="2219496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5472605" y="3965261"/>
              <a:ext cx="3911656" cy="16027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8" indent="-237489" lvl="1">
                <a:lnSpc>
                  <a:spcPts val="3299"/>
                </a:lnSpc>
                <a:buFont typeface="Arial"/>
                <a:buChar char="•"/>
              </a:pPr>
              <a:r>
                <a:rPr lang="en-US" sz="2199" spc="87">
                  <a:solidFill>
                    <a:srgbClr val="333333"/>
                  </a:solidFill>
                  <a:latin typeface="Public Sans"/>
                </a:rPr>
                <a:t>0-6: Detractors</a:t>
              </a:r>
            </a:p>
            <a:p>
              <a:pPr marL="474978" indent="-237489" lvl="1">
                <a:lnSpc>
                  <a:spcPts val="3299"/>
                </a:lnSpc>
                <a:buFont typeface="Arial"/>
                <a:buChar char="•"/>
              </a:pPr>
              <a:r>
                <a:rPr lang="en-US" sz="2199" spc="87">
                  <a:solidFill>
                    <a:srgbClr val="333333"/>
                  </a:solidFill>
                  <a:latin typeface="Public Sans"/>
                </a:rPr>
                <a:t>7-8: Passive</a:t>
              </a:r>
            </a:p>
            <a:p>
              <a:pPr marL="474978" indent="-237489" lvl="1">
                <a:lnSpc>
                  <a:spcPts val="3299"/>
                </a:lnSpc>
                <a:buFont typeface="Arial"/>
                <a:buChar char="•"/>
              </a:pPr>
              <a:r>
                <a:rPr lang="en-US" sz="2199" spc="87">
                  <a:solidFill>
                    <a:srgbClr val="333333"/>
                  </a:solidFill>
                  <a:latin typeface="Public Sans"/>
                </a:rPr>
                <a:t>9-10: Promoters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3990975"/>
            <a:ext cx="7314595" cy="4923552"/>
            <a:chOff x="0" y="0"/>
            <a:chExt cx="9752793" cy="6564736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1245607"/>
              <a:ext cx="9752793" cy="5319129"/>
              <a:chOff x="0" y="0"/>
              <a:chExt cx="6503969" cy="3547235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6503969" cy="3547235"/>
              </a:xfrm>
              <a:custGeom>
                <a:avLst/>
                <a:gdLst/>
                <a:ahLst/>
                <a:cxnLst/>
                <a:rect r="r" b="b" t="t" l="l"/>
                <a:pathLst>
                  <a:path h="3547235" w="6503969">
                    <a:moveTo>
                      <a:pt x="6379509" y="59690"/>
                    </a:moveTo>
                    <a:cubicBezTo>
                      <a:pt x="6415069" y="59690"/>
                      <a:pt x="6444279" y="88900"/>
                      <a:pt x="6444279" y="124460"/>
                    </a:cubicBezTo>
                    <a:lnTo>
                      <a:pt x="6444279" y="3422776"/>
                    </a:lnTo>
                    <a:cubicBezTo>
                      <a:pt x="6444279" y="3458335"/>
                      <a:pt x="6415069" y="3487546"/>
                      <a:pt x="6379509" y="3487546"/>
                    </a:cubicBezTo>
                    <a:lnTo>
                      <a:pt x="124460" y="3487546"/>
                    </a:lnTo>
                    <a:cubicBezTo>
                      <a:pt x="88900" y="3487546"/>
                      <a:pt x="59690" y="3458335"/>
                      <a:pt x="59690" y="342277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6379509" y="59690"/>
                    </a:lnTo>
                    <a:moveTo>
                      <a:pt x="637950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3422776"/>
                    </a:lnTo>
                    <a:cubicBezTo>
                      <a:pt x="0" y="3491355"/>
                      <a:pt x="55880" y="3547235"/>
                      <a:pt x="124460" y="3547235"/>
                    </a:cubicBezTo>
                    <a:lnTo>
                      <a:pt x="6379509" y="3547235"/>
                    </a:lnTo>
                    <a:cubicBezTo>
                      <a:pt x="6448089" y="3547235"/>
                      <a:pt x="6503969" y="3491355"/>
                      <a:pt x="6503969" y="3422776"/>
                    </a:cubicBezTo>
                    <a:lnTo>
                      <a:pt x="6503969" y="124460"/>
                    </a:lnTo>
                    <a:cubicBezTo>
                      <a:pt x="6503969" y="55880"/>
                      <a:pt x="6448089" y="0"/>
                      <a:pt x="6379509" y="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9255" y="0"/>
              <a:ext cx="9743538" cy="1030791"/>
              <a:chOff x="0" y="0"/>
              <a:chExt cx="6242423" cy="6604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6242423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242423">
                    <a:moveTo>
                      <a:pt x="6117963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6117963" y="0"/>
                    </a:lnTo>
                    <a:cubicBezTo>
                      <a:pt x="6186543" y="0"/>
                      <a:pt x="6242423" y="55880"/>
                      <a:pt x="6242423" y="124460"/>
                    </a:cubicBezTo>
                    <a:lnTo>
                      <a:pt x="6242423" y="535940"/>
                    </a:lnTo>
                    <a:cubicBezTo>
                      <a:pt x="6242423" y="604520"/>
                      <a:pt x="6186543" y="660400"/>
                      <a:pt x="6117963" y="660400"/>
                    </a:cubicBezTo>
                    <a:close/>
                  </a:path>
                </a:pathLst>
              </a:custGeom>
              <a:solidFill>
                <a:srgbClr val="333333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1415" y="283582"/>
              <a:ext cx="9741378" cy="5556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39"/>
                </a:lnSpc>
              </a:pPr>
              <a:r>
                <a:rPr lang="en-US" sz="2699">
                  <a:solidFill>
                    <a:srgbClr val="F5F5F4"/>
                  </a:solidFill>
                  <a:latin typeface="Public Sans Bold"/>
                </a:rPr>
                <a:t>Customer Satisfaction (CSAT) Survey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094191" y="2063033"/>
              <a:ext cx="7564411" cy="1581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599">
                  <a:solidFill>
                    <a:srgbClr val="333333"/>
                  </a:solidFill>
                  <a:latin typeface="Public Sans"/>
                </a:rPr>
                <a:t>How would you rate your overall satisfaction with the insurance application process?</a:t>
              </a:r>
            </a:p>
          </p:txBody>
        </p:sp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094191" y="4114083"/>
              <a:ext cx="2156416" cy="1250721"/>
            </a:xfrm>
            <a:prstGeom prst="rect">
              <a:avLst/>
            </a:prstGeom>
          </p:spPr>
        </p:pic>
        <p:sp>
          <p:nvSpPr>
            <p:cNvPr name="TextBox 19" id="19"/>
            <p:cNvSpPr txBox="true"/>
            <p:nvPr/>
          </p:nvSpPr>
          <p:spPr>
            <a:xfrm rot="0">
              <a:off x="3685492" y="4023780"/>
              <a:ext cx="4710015" cy="510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87">
                  <a:solidFill>
                    <a:srgbClr val="333333"/>
                  </a:solidFill>
                  <a:latin typeface="Public Sans"/>
                </a:rPr>
                <a:t>1: Extremely Unsatisfied</a:t>
              </a:r>
            </a:p>
          </p:txBody>
        </p:sp>
        <p:sp>
          <p:nvSpPr>
            <p:cNvPr name="AutoShape 20" id="20"/>
            <p:cNvSpPr/>
            <p:nvPr/>
          </p:nvSpPr>
          <p:spPr>
            <a:xfrm rot="5400000">
              <a:off x="5835376" y="4720394"/>
              <a:ext cx="410247" cy="0"/>
            </a:xfrm>
            <a:prstGeom prst="line">
              <a:avLst/>
            </a:prstGeom>
            <a:ln cap="flat" w="381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21" id="21"/>
            <p:cNvSpPr txBox="true"/>
            <p:nvPr/>
          </p:nvSpPr>
          <p:spPr>
            <a:xfrm rot="0">
              <a:off x="3831207" y="4868367"/>
              <a:ext cx="4418584" cy="510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99"/>
                </a:lnSpc>
              </a:pPr>
              <a:r>
                <a:rPr lang="en-US" sz="2199" spc="87">
                  <a:solidFill>
                    <a:srgbClr val="333333"/>
                  </a:solidFill>
                  <a:latin typeface="Public Sans"/>
                </a:rPr>
                <a:t>5: Extremely Satisfied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035641" y="2813686"/>
            <a:ext cx="9125490" cy="424814"/>
            <a:chOff x="0" y="0"/>
            <a:chExt cx="12167320" cy="566419"/>
          </a:xfrm>
        </p:grpSpPr>
        <p:sp>
          <p:nvSpPr>
            <p:cNvPr name="AutoShape 23" id="23"/>
            <p:cNvSpPr/>
            <p:nvPr/>
          </p:nvSpPr>
          <p:spPr>
            <a:xfrm rot="0">
              <a:off x="0" y="257301"/>
              <a:ext cx="970104" cy="0"/>
            </a:xfrm>
            <a:prstGeom prst="line">
              <a:avLst/>
            </a:prstGeom>
            <a:ln cap="flat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24" id="24"/>
            <p:cNvSpPr txBox="true"/>
            <p:nvPr/>
          </p:nvSpPr>
          <p:spPr>
            <a:xfrm rot="0">
              <a:off x="1270293" y="-171450"/>
              <a:ext cx="10897027" cy="737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2800" spc="112">
                  <a:solidFill>
                    <a:srgbClr val="333333"/>
                  </a:solidFill>
                  <a:latin typeface="Public Sans Bold"/>
                </a:rPr>
                <a:t>Customers who withdrew</a:t>
              </a:r>
            </a:p>
          </p:txBody>
        </p:sp>
      </p:grpSp>
      <p:sp>
        <p:nvSpPr>
          <p:cNvPr name="AutoShape 25" id="25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1035641" y="809181"/>
            <a:ext cx="1210297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333333"/>
                </a:solidFill>
                <a:latin typeface="DM Sans"/>
              </a:rPr>
              <a:t>SURVEYS -- QUANT SCORE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706580" y="2794636"/>
            <a:ext cx="9125490" cy="424814"/>
            <a:chOff x="0" y="0"/>
            <a:chExt cx="12167320" cy="566419"/>
          </a:xfrm>
        </p:grpSpPr>
        <p:sp>
          <p:nvSpPr>
            <p:cNvPr name="AutoShape 28" id="28"/>
            <p:cNvSpPr/>
            <p:nvPr/>
          </p:nvSpPr>
          <p:spPr>
            <a:xfrm rot="0">
              <a:off x="0" y="257301"/>
              <a:ext cx="970104" cy="0"/>
            </a:xfrm>
            <a:prstGeom prst="line">
              <a:avLst/>
            </a:prstGeom>
            <a:ln cap="flat" w="63500">
              <a:solidFill>
                <a:srgbClr val="333333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TextBox 29" id="29"/>
            <p:cNvSpPr txBox="true"/>
            <p:nvPr/>
          </p:nvSpPr>
          <p:spPr>
            <a:xfrm rot="0">
              <a:off x="1270293" y="-171450"/>
              <a:ext cx="10897027" cy="7378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2800" spc="112">
                  <a:solidFill>
                    <a:srgbClr val="333333"/>
                  </a:solidFill>
                  <a:latin typeface="Public Sans Bold"/>
                </a:rPr>
                <a:t>Customers who applied successfully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35641" y="2777182"/>
            <a:ext cx="1153898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Lexend Deca"/>
              </a:rPr>
              <a:t>Overall NPS = %Promoters - %Detractors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35641" y="809181"/>
            <a:ext cx="1210297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333333"/>
                </a:solidFill>
                <a:latin typeface="DM Sans"/>
              </a:rPr>
              <a:t>SURVEYS -- QUANT SCORE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0868" y="4577407"/>
            <a:ext cx="13086264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9"/>
              </a:lnSpc>
            </a:pPr>
            <a:r>
              <a:rPr lang="en-US" sz="24999">
                <a:solidFill>
                  <a:srgbClr val="333333"/>
                </a:solidFill>
                <a:latin typeface="Noto Serif Display ExtraCondensed Bold Italics"/>
              </a:rPr>
              <a:t>78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5641" y="2777182"/>
            <a:ext cx="1153898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Lexend Deca"/>
              </a:rPr>
              <a:t>Overall NPS = %Promoters - %Detractors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00868" y="4215457"/>
            <a:ext cx="366234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C25F3E"/>
                </a:solidFill>
                <a:latin typeface="DM Sans"/>
              </a:rPr>
              <a:t>Policygenius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35641" y="809181"/>
            <a:ext cx="1210297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333333"/>
                </a:solidFill>
                <a:latin typeface="DM Sans"/>
              </a:rPr>
              <a:t>SURVEYS -- QUANT SCORE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00868" y="4577407"/>
            <a:ext cx="13086264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9"/>
              </a:lnSpc>
            </a:pPr>
            <a:r>
              <a:rPr lang="en-US" sz="24999">
                <a:solidFill>
                  <a:srgbClr val="333333"/>
                </a:solidFill>
                <a:latin typeface="Noto Serif Display ExtraCondensed Bold Italics"/>
              </a:rPr>
              <a:t>78  &gt;&gt;  39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5641" y="2777182"/>
            <a:ext cx="1153898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500">
                <a:solidFill>
                  <a:srgbClr val="333333"/>
                </a:solidFill>
                <a:latin typeface="Lexend Deca"/>
              </a:rPr>
              <a:t>Overall NPS = %Promoters - %Detractors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50566" y="4215457"/>
            <a:ext cx="50970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C25F3E"/>
                </a:solidFill>
                <a:latin typeface="DM Sans"/>
              </a:rPr>
              <a:t>Industry Average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35641" y="809181"/>
            <a:ext cx="12102971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333333"/>
                </a:solidFill>
                <a:latin typeface="DM Sans"/>
              </a:rPr>
              <a:t>SURVEYS -- QUANT SCORE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0868" y="4215457"/>
            <a:ext cx="366234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C25F3E"/>
                </a:solidFill>
                <a:latin typeface="DM Sans"/>
              </a:rPr>
              <a:t>Policygenius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940394" y="4414766"/>
            <a:ext cx="13086264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9"/>
              </a:lnSpc>
            </a:pPr>
            <a:r>
              <a:rPr lang="en-US" sz="24999">
                <a:solidFill>
                  <a:srgbClr val="333333"/>
                </a:solidFill>
                <a:latin typeface="Noto Serif Display ExtraCondensed Bold Italics"/>
              </a:rPr>
              <a:t>78   &lt;  100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3262" y="789743"/>
            <a:ext cx="1210297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333333"/>
                </a:solidFill>
                <a:latin typeface="DM Sans"/>
              </a:rPr>
              <a:t>SURVEYS -- QUANT SCORE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62261" y="4052816"/>
            <a:ext cx="50970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C25F3E"/>
                </a:solidFill>
                <a:latin typeface="DM Sans"/>
              </a:rPr>
              <a:t>Upside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45130"/>
            <a:ext cx="1136638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333333"/>
                </a:solidFill>
                <a:latin typeface="Public Sans Bold"/>
              </a:rPr>
              <a:t>Still plenty of upside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40394" y="4052816"/>
            <a:ext cx="366234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C25F3E"/>
                </a:solidFill>
                <a:latin typeface="DM Sans"/>
              </a:rPr>
              <a:t>Policygenius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5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047043"/>
            <a:ext cx="16230600" cy="0"/>
          </a:xfrm>
          <a:prstGeom prst="line">
            <a:avLst/>
          </a:prstGeom>
          <a:ln cap="flat" w="28575">
            <a:solidFill>
              <a:srgbClr val="333333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0412" y="8152296"/>
            <a:ext cx="703821" cy="110600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940394" y="4414766"/>
            <a:ext cx="13086264" cy="380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9"/>
              </a:lnSpc>
            </a:pPr>
            <a:r>
              <a:rPr lang="en-US" sz="24999">
                <a:solidFill>
                  <a:srgbClr val="333333"/>
                </a:solidFill>
                <a:latin typeface="Noto Serif Display ExtraCondensed Bold Italics"/>
              </a:rPr>
              <a:t>78   &lt;  100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3262" y="789743"/>
            <a:ext cx="1210297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333333"/>
                </a:solidFill>
                <a:latin typeface="DM Sans"/>
              </a:rPr>
              <a:t>SURVEYS -- QUANT SCORE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62261" y="4052816"/>
            <a:ext cx="509703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C25F3E"/>
                </a:solidFill>
                <a:latin typeface="DM Sans"/>
              </a:rPr>
              <a:t>Upside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4928" y="8395736"/>
            <a:ext cx="12230198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4200">
                <a:solidFill>
                  <a:srgbClr val="000000"/>
                </a:solidFill>
                <a:latin typeface="Lexend Deca"/>
              </a:rPr>
              <a:t>How do we get there?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745130"/>
            <a:ext cx="1136638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333333"/>
                </a:solidFill>
                <a:latin typeface="Public Sans Bold"/>
              </a:rPr>
              <a:t>Still plenty of upside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40394" y="4052816"/>
            <a:ext cx="3662344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C25F3E"/>
                </a:solidFill>
                <a:latin typeface="DM Sans"/>
              </a:rPr>
              <a:t>Policygenius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DAFen570tAc</dc:identifier>
  <dcterms:modified xsi:type="dcterms:W3CDTF">2011-08-01T06:04:30Z</dcterms:modified>
  <cp:revision>1</cp:revision>
  <dc:title>PPT_Capstone Symposium 2023</dc:title>
</cp:coreProperties>
</file>